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24"/>
  </p:notesMasterIdLst>
  <p:sldIdLst>
    <p:sldId id="256" r:id="rId2"/>
    <p:sldId id="290" r:id="rId3"/>
    <p:sldId id="280" r:id="rId4"/>
    <p:sldId id="281" r:id="rId5"/>
    <p:sldId id="282" r:id="rId6"/>
    <p:sldId id="277" r:id="rId7"/>
    <p:sldId id="278" r:id="rId8"/>
    <p:sldId id="291" r:id="rId9"/>
    <p:sldId id="292" r:id="rId10"/>
    <p:sldId id="283" r:id="rId11"/>
    <p:sldId id="258" r:id="rId12"/>
    <p:sldId id="288" r:id="rId13"/>
    <p:sldId id="285" r:id="rId14"/>
    <p:sldId id="286" r:id="rId15"/>
    <p:sldId id="287" r:id="rId16"/>
    <p:sldId id="261" r:id="rId17"/>
    <p:sldId id="271" r:id="rId18"/>
    <p:sldId id="297" r:id="rId19"/>
    <p:sldId id="293" r:id="rId20"/>
    <p:sldId id="295" r:id="rId21"/>
    <p:sldId id="299" r:id="rId22"/>
    <p:sldId id="300" r:id="rId23"/>
  </p:sldIdLst>
  <p:sldSz cx="18288000" cy="10287000"/>
  <p:notesSz cx="6858000" cy="9144000"/>
  <p:embeddedFontLst>
    <p:embeddedFont>
      <p:font typeface="DM Sans" pitchFamily="2" charset="0"/>
      <p:regular r:id="rId25"/>
      <p:bold r:id="rId26"/>
    </p:embeddedFont>
    <p:embeddedFont>
      <p:font typeface="Inter" panose="020B0604020202020204" charset="0"/>
      <p:regular r:id="rId27"/>
    </p:embeddedFont>
    <p:embeddedFont>
      <p:font typeface="Microsoft Sans Serif" panose="020B0604020202020204" pitchFamily="34" charset="0"/>
      <p:regular r:id="rId28"/>
    </p:embeddedFont>
    <p:embeddedFont>
      <p:font typeface="Tw Cen MT" panose="020B0602020104020603" pitchFamily="34" charset="0"/>
      <p:regular r:id="rId29"/>
      <p:bold r:id="rId30"/>
      <p:italic r:id="rId31"/>
      <p:boldItalic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03" autoAdjust="0"/>
    <p:restoredTop sz="94622" autoAdjust="0"/>
  </p:normalViewPr>
  <p:slideViewPr>
    <p:cSldViewPr>
      <p:cViewPr varScale="1">
        <p:scale>
          <a:sx n="70" d="100"/>
          <a:sy n="70" d="100"/>
        </p:scale>
        <p:origin x="116" y="12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BiLSTM</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3"/>
                <c:pt idx="0">
                  <c:v>Accuracy</c:v>
                </c:pt>
                <c:pt idx="1">
                  <c:v>Precision</c:v>
                </c:pt>
                <c:pt idx="2">
                  <c:v>F1 Score</c:v>
                </c:pt>
              </c:strCache>
            </c:strRef>
          </c:cat>
          <c:val>
            <c:numRef>
              <c:f>Sheet1!$B$2:$B$5</c:f>
              <c:numCache>
                <c:formatCode>General</c:formatCode>
                <c:ptCount val="4"/>
                <c:pt idx="0">
                  <c:v>87.856999999999999</c:v>
                </c:pt>
                <c:pt idx="1">
                  <c:v>87.730999999999995</c:v>
                </c:pt>
                <c:pt idx="2">
                  <c:v>85.798000000000002</c:v>
                </c:pt>
              </c:numCache>
            </c:numRef>
          </c:val>
          <c:extLst>
            <c:ext xmlns:c16="http://schemas.microsoft.com/office/drawing/2014/chart" uri="{C3380CC4-5D6E-409C-BE32-E72D297353CC}">
              <c16:uniqueId val="{00000000-680C-44BB-AE0A-5937B2E1310E}"/>
            </c:ext>
          </c:extLst>
        </c:ser>
        <c:ser>
          <c:idx val="1"/>
          <c:order val="1"/>
          <c:tx>
            <c:strRef>
              <c:f>Sheet1!$C$1</c:f>
              <c:strCache>
                <c:ptCount val="1"/>
                <c:pt idx="0">
                  <c:v>LSTM</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3"/>
                <c:pt idx="0">
                  <c:v>Accuracy</c:v>
                </c:pt>
                <c:pt idx="1">
                  <c:v>Precision</c:v>
                </c:pt>
                <c:pt idx="2">
                  <c:v>F1 Score</c:v>
                </c:pt>
              </c:strCache>
            </c:strRef>
          </c:cat>
          <c:val>
            <c:numRef>
              <c:f>Sheet1!$C$2:$C$5</c:f>
              <c:numCache>
                <c:formatCode>General</c:formatCode>
                <c:ptCount val="4"/>
                <c:pt idx="0" formatCode="0.00">
                  <c:v>80.400000000000006</c:v>
                </c:pt>
                <c:pt idx="1">
                  <c:v>79.2</c:v>
                </c:pt>
                <c:pt idx="2">
                  <c:v>79.8</c:v>
                </c:pt>
              </c:numCache>
            </c:numRef>
          </c:val>
          <c:extLst>
            <c:ext xmlns:c16="http://schemas.microsoft.com/office/drawing/2014/chart" uri="{C3380CC4-5D6E-409C-BE32-E72D297353CC}">
              <c16:uniqueId val="{00000001-680C-44BB-AE0A-5937B2E1310E}"/>
            </c:ext>
          </c:extLst>
        </c:ser>
        <c:ser>
          <c:idx val="2"/>
          <c:order val="2"/>
          <c:tx>
            <c:strRef>
              <c:f>Sheet1!$D$1</c:f>
              <c:strCache>
                <c:ptCount val="1"/>
                <c:pt idx="0">
                  <c:v>ARIMA</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3"/>
                <c:pt idx="0">
                  <c:v>Accuracy</c:v>
                </c:pt>
                <c:pt idx="1">
                  <c:v>Precision</c:v>
                </c:pt>
                <c:pt idx="2">
                  <c:v>F1 Score</c:v>
                </c:pt>
              </c:strCache>
            </c:strRef>
          </c:cat>
          <c:val>
            <c:numRef>
              <c:f>Sheet1!$D$2:$D$5</c:f>
              <c:numCache>
                <c:formatCode>General</c:formatCode>
                <c:ptCount val="4"/>
                <c:pt idx="0">
                  <c:v>73.23</c:v>
                </c:pt>
                <c:pt idx="1">
                  <c:v>72.114999999999995</c:v>
                </c:pt>
                <c:pt idx="2">
                  <c:v>72.67</c:v>
                </c:pt>
              </c:numCache>
            </c:numRef>
          </c:val>
          <c:extLst>
            <c:ext xmlns:c16="http://schemas.microsoft.com/office/drawing/2014/chart" uri="{C3380CC4-5D6E-409C-BE32-E72D297353CC}">
              <c16:uniqueId val="{00000002-680C-44BB-AE0A-5937B2E1310E}"/>
            </c:ext>
          </c:extLst>
        </c:ser>
        <c:ser>
          <c:idx val="3"/>
          <c:order val="3"/>
          <c:tx>
            <c:strRef>
              <c:f>Sheet1!$E$1</c:f>
              <c:strCache>
                <c:ptCount val="1"/>
                <c:pt idx="0">
                  <c:v>Random forest</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3"/>
                <c:pt idx="0">
                  <c:v>Accuracy</c:v>
                </c:pt>
                <c:pt idx="1">
                  <c:v>Precision</c:v>
                </c:pt>
                <c:pt idx="2">
                  <c:v>F1 Score</c:v>
                </c:pt>
              </c:strCache>
            </c:strRef>
          </c:cat>
          <c:val>
            <c:numRef>
              <c:f>Sheet1!$E$2:$E$5</c:f>
              <c:numCache>
                <c:formatCode>General</c:formatCode>
                <c:ptCount val="4"/>
                <c:pt idx="0">
                  <c:v>77.352999999999994</c:v>
                </c:pt>
                <c:pt idx="1">
                  <c:v>74.89</c:v>
                </c:pt>
                <c:pt idx="2">
                  <c:v>76.19</c:v>
                </c:pt>
              </c:numCache>
            </c:numRef>
          </c:val>
          <c:extLst>
            <c:ext xmlns:c16="http://schemas.microsoft.com/office/drawing/2014/chart" uri="{C3380CC4-5D6E-409C-BE32-E72D297353CC}">
              <c16:uniqueId val="{00000003-680C-44BB-AE0A-5937B2E1310E}"/>
            </c:ext>
          </c:extLst>
        </c:ser>
        <c:dLbls>
          <c:dLblPos val="outEnd"/>
          <c:showLegendKey val="0"/>
          <c:showVal val="1"/>
          <c:showCatName val="0"/>
          <c:showSerName val="0"/>
          <c:showPercent val="0"/>
          <c:showBubbleSize val="0"/>
        </c:dLbls>
        <c:gapWidth val="219"/>
        <c:overlap val="-27"/>
        <c:axId val="2129974688"/>
        <c:axId val="2129983808"/>
      </c:barChart>
      <c:catAx>
        <c:axId val="21299746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2129983808"/>
        <c:crosses val="autoZero"/>
        <c:auto val="1"/>
        <c:lblAlgn val="ctr"/>
        <c:lblOffset val="100"/>
        <c:noMultiLvlLbl val="0"/>
      </c:catAx>
      <c:valAx>
        <c:axId val="21299838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29974688"/>
        <c:crosses val="autoZero"/>
        <c:crossBetween val="between"/>
      </c:valAx>
      <c:spPr>
        <a:noFill/>
        <a:ln>
          <a:noFill/>
        </a:ln>
        <a:effectLst/>
      </c:spPr>
    </c:plotArea>
    <c:legend>
      <c:legendPos val="b"/>
      <c:layout>
        <c:manualLayout>
          <c:xMode val="edge"/>
          <c:yMode val="edge"/>
          <c:x val="0.38494967342099196"/>
          <c:y val="0.93024796242574936"/>
          <c:w val="0.23010057371966428"/>
          <c:h val="6.975203757425058E-2"/>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17.03.2025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B3A28F-9B5A-62CC-1CDC-E88DD73EBB89}"/>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EBAC798C-253E-5E58-39B8-C58BDB1358AF}"/>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9DFC9B4C-1E36-2390-6423-C6578AA4F12A}"/>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0A49672F-DAFD-0C18-E188-49E45D2051A0}"/>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27FD2444-774D-0746-BE39-6A24C89E807E}"/>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F2091EA0-C0AE-9570-5A36-0755A1DD9BC4}"/>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CE63591B-2327-A880-9A58-965EC10EF370}"/>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7574397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65658D-9C90-82DB-5E9C-D9F82BC210C7}"/>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8A746E94-CF33-1BED-0B6D-02AC23EF6C2D}"/>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E4F9463E-BCF1-7069-4BF8-261804B12623}"/>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E3B27311-B7C5-4388-1FCE-66D963EC0F64}"/>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4422837E-2715-1ADF-CDF4-7DE973196BF9}"/>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CEE9513E-38AD-53A2-AAD8-B333F8655977}"/>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2BD698FC-0051-8424-58C6-F1ECBA1044AA}"/>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4834263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4EBCD-8C22-7ECD-9A52-5B44436F7AE4}"/>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5E946053-B097-E0E1-910C-736266BB36A6}"/>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4E147E8C-A0AE-7E34-AD98-4DF6103E324B}"/>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60354242-57F8-C66C-7050-C38AC2B9DD95}"/>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E489E7C1-1012-215C-F916-E22839571C6F}"/>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796F018D-C085-DAC7-6AF9-C1C721171E0A}"/>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21404A66-AED3-B527-07D2-A36AC38E1215}"/>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42491125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65F2FD-4900-4F24-E101-84D1F4943E0E}"/>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C322B5E6-6CF7-8333-BBF9-DF75E2DDC54D}"/>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2AEBB487-D5F6-667B-9F1F-9A9646F670DC}"/>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6C277C38-6FF4-0A85-B330-9BABE78E7FFA}"/>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42945C23-EB5B-38B7-386E-F20B7800FD23}"/>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646498A9-E975-494D-C3FA-702AB04B4E97}"/>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25411F84-B06E-E316-0FE8-69D96660FFE5}"/>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3502739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B75E53-D5FE-9771-B0EF-BEB8B36A052D}"/>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B1ED7BEA-1B33-99EE-CE88-268BE3EB41D5}"/>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F0ECA558-0A55-91F8-5C9B-777223901BAE}"/>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0C37D373-8CFE-A773-A5F2-2E0999DB3701}"/>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B4C39122-A0B4-153F-166C-0DA02936D527}"/>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0AE915FF-97B7-C7CC-06EC-3A972558C695}"/>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D0E2312E-98B2-BB2F-4CAA-A9505154CA7C}"/>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0274785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9A5C48-E4AF-0E42-8B9F-E4C862B11CDD}"/>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E9F4D581-8BD3-9D46-E10F-39EF9A6C5592}"/>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18A81F9B-D647-9845-04B2-35D859049F0A}"/>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1403AA57-16C0-282C-B723-CC337E59F71C}"/>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407D1C55-4199-A242-5AC3-2169B4ACDFF1}"/>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a:extLst>
              <a:ext uri="{FF2B5EF4-FFF2-40B4-BE49-F238E27FC236}">
                <a16:creationId xmlns:a16="http://schemas.microsoft.com/office/drawing/2014/main" id="{25F5AFEC-A4B9-B89A-3493-1ADF8429041E}"/>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FB2D3B84-58E4-D5E9-AC75-EFCD741C0A59}"/>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681126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A3BCA3-FCF3-7D6A-E9DC-F6FA2B59EDA3}"/>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847E8AB0-4B3C-1324-8150-98CADC60D298}"/>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6804D0F8-5B89-2BB9-2C66-EBFF0C921616}"/>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061AEE1A-3FE0-F809-31BF-692F68B6B291}"/>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C4F832D2-CC6F-2D07-F2CD-9475719C3674}"/>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B6935FCF-2231-75A0-A72F-86BAF4BEDDCA}"/>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7C9D3AF8-CCFC-B015-D3C2-09821C16702E}"/>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3349751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ED127A-BCF4-45EA-B155-19B751F360F3}"/>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801044-329C-4BF8-F3DC-6428F6AEFED1}"/>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860F99D1-9477-47BF-9770-A6C8F7808217}"/>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6649969C-D0ED-F485-8B1D-DBDDD564EB19}"/>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AE7197F7-81EA-9D6B-35C7-FAE8389967A4}"/>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8F92A3E2-A3EA-B34E-834F-CC5D472C101B}"/>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D6E38A1D-2F05-09BF-AB25-C5664C201584}"/>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24635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8A59D2-3C05-2A3E-3B50-1DCD152B1E6E}"/>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091AA1C5-6C08-A5A4-13BF-E184AAC7714E}"/>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FDD2D988-9604-FA6E-82F9-9FD61BB7AED8}"/>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D35CBAAC-1248-99F7-57A0-DD98CAEAF739}"/>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31CB0ED1-0332-DC9F-84D3-03A62BBDF3B0}"/>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3</a:t>
            </a:r>
          </a:p>
        </p:txBody>
      </p:sp>
      <p:sp>
        <p:nvSpPr>
          <p:cNvPr id="6" name="Footer Placeholder 5">
            <a:extLst>
              <a:ext uri="{FF2B5EF4-FFF2-40B4-BE49-F238E27FC236}">
                <a16:creationId xmlns:a16="http://schemas.microsoft.com/office/drawing/2014/main" id="{C56CFCE2-FF35-9FC8-3D6C-218A7B31C336}"/>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15A1D4A1-FA89-457E-9ADF-5182AC528713}"/>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8482082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E50078-5238-CB39-9053-4ADCE2C9455E}"/>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377269-A1D4-CD72-B381-B4C2778461C6}"/>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82E3DB53-2A12-7B5F-FB6E-1520075A2CD9}"/>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1875ADB3-6C2E-EFD4-3BCE-FA10A0BBA6B3}"/>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D4216827-2033-0F7E-4F06-695DA5FDF574}"/>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8B444769-EC60-5ACA-1143-2476436D7C37}"/>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64F3D076-74A7-2C02-FF77-8A85C418356B}"/>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8139309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87B67B-723C-B45D-7450-24C3B3403D98}"/>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A215CB69-E9FE-59FA-E1C1-6623FF7B985C}"/>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0B8B13B5-2818-3F04-458D-656B36001691}"/>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61324018-EA3E-4370-CBFC-2BFB2BB6FA95}"/>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0C872E32-5FF4-6D58-A9CB-8A4C2E3D215C}"/>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F261505D-0349-402E-BCCB-542B09DD1C40}"/>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C9BD4D52-43EC-0801-88C3-F3C11F66A494}"/>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8404790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9B35F0-7702-A537-24C1-1A7E72CB97BD}"/>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9138D7-2662-CD53-8546-7C81C6FF1742}"/>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694BC52B-83ED-4FB4-581D-6B532BD0D4D9}"/>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078BAEC3-D9B3-06A1-5882-5FB5781C5AE6}"/>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72B469C8-B406-8D61-33AD-A5225AAC3D3E}"/>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8D2B6684-B20D-6C5A-03E6-7905F9FE822C}"/>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24A0D8B1-7D4B-D3B3-187E-DD0BED29FCA3}"/>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513463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62C29-1F66-25AD-DCBD-091970B1B856}"/>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6DDC3C41-7451-BBE2-9407-93229685B48A}"/>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CB70858E-BE7F-D3D0-F915-A1DBF3832BA6}"/>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AA55A1C0-5DD5-9FEB-353A-F3781191FC24}"/>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F57C7353-1FF0-E05B-F855-80DC8C4B5F11}"/>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3</a:t>
            </a:r>
          </a:p>
        </p:txBody>
      </p:sp>
      <p:sp>
        <p:nvSpPr>
          <p:cNvPr id="6" name="Footer Placeholder 5">
            <a:extLst>
              <a:ext uri="{FF2B5EF4-FFF2-40B4-BE49-F238E27FC236}">
                <a16:creationId xmlns:a16="http://schemas.microsoft.com/office/drawing/2014/main" id="{9D21557E-FB11-4F82-0F20-CA138BC04717}"/>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1D2213ED-86CE-0699-B863-B53E604EECD1}"/>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5592202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4B3F2-C945-DFC7-2C53-2D0AD3E7053D}"/>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A0546B-6FE2-A656-3701-246FCE5422A4}"/>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D31E4F79-D566-825F-CF04-33518C08295A}"/>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814FBB80-3ACF-0C73-4A2B-2BE696AA7ADD}"/>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86ECC8FF-2753-4B04-CF1F-32D56400EA1E}"/>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3</a:t>
            </a:r>
          </a:p>
        </p:txBody>
      </p:sp>
      <p:sp>
        <p:nvSpPr>
          <p:cNvPr id="6" name="Footer Placeholder 5">
            <a:extLst>
              <a:ext uri="{FF2B5EF4-FFF2-40B4-BE49-F238E27FC236}">
                <a16:creationId xmlns:a16="http://schemas.microsoft.com/office/drawing/2014/main" id="{BF738F59-2EF1-D569-3281-31AAC5C08C63}"/>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0371314C-B754-606C-9C7E-B66F4AA8CA8A}"/>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29623472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EC77C1-5E52-4BA1-6F52-859B0ECACE30}"/>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20603D27-DE4C-FE95-4512-1E6AE56A8E62}"/>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9723AC69-8D01-966D-F631-C4D2C89E2BF0}"/>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4ED41499-67A7-9566-5363-12C26E9AB985}"/>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C33F8355-018A-9B0B-6607-5F9A20681710}"/>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dirty="0"/>
              <a:t>3</a:t>
            </a:r>
          </a:p>
        </p:txBody>
      </p:sp>
      <p:sp>
        <p:nvSpPr>
          <p:cNvPr id="6" name="Footer Placeholder 5">
            <a:extLst>
              <a:ext uri="{FF2B5EF4-FFF2-40B4-BE49-F238E27FC236}">
                <a16:creationId xmlns:a16="http://schemas.microsoft.com/office/drawing/2014/main" id="{C8C6F58A-EC51-B6CD-6A46-00BD132F9D56}"/>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CA79CCA3-6382-AAEF-A708-D9541B4665F2}"/>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2261776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51BEC-7013-5C7E-5BF7-FDCA65383F33}"/>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42D8B802-465E-FBAE-043F-A3A04FCA1203}"/>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D774C855-ACCA-6173-278F-F282C9C7BA88}"/>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4382C1F2-7FB7-CE7D-1C54-B619FA945B50}"/>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3C0933ED-688E-1EAD-0F57-7233586CBF0D}"/>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DAAA1E26-8CF3-5732-0D60-FA056DFC9550}"/>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2C4589E4-0312-5DA1-8B95-39D172006FBD}"/>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6887695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125356-D4B2-039F-761D-73C0CA99AAC0}"/>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90B28982-BE96-62B5-4949-77DE28C6F2BE}"/>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9451685D-A8C5-64DD-4E3E-8880586267C4}"/>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AE32C7C5-BDC4-AFFC-2D7B-3989392C4015}"/>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D071178E-00C1-9CEB-3E82-965E67522578}"/>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9943F6B2-B3B8-4E7F-1B32-7AA3FBC03BE8}"/>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B30E7E62-BDD1-DC5A-4553-051E131F933B}"/>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3134849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E32806-A457-4167-D728-1EEB34C222B3}"/>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8D461891-5EEC-C3D6-09D9-2E9526D05096}"/>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BE622E60-BC52-8D29-EFAA-2195606C2959}"/>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E4FDB95F-677A-580A-97CB-E149DE5DAC7F}"/>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E92363A6-B3C8-33E3-D4AB-265F11F8B6E1}"/>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131960ED-DAF4-49A3-D044-2F54FB4150F4}"/>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8E57A4CF-26DA-3F77-22BB-A90F0CB3A7AD}"/>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6003070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B8E593-6953-1B0C-3487-A8390AC04B1F}"/>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686FBF9E-8C01-0524-2F04-3685AB076EEC}"/>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F7034857-4886-A78D-DB08-E60681D2B4CF}"/>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31C27108-615C-F9FA-9A88-60AD9F4ADBB9}"/>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A8D8DE45-315A-12E4-F0BF-6FA40F3480DE}"/>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a:extLst>
              <a:ext uri="{FF2B5EF4-FFF2-40B4-BE49-F238E27FC236}">
                <a16:creationId xmlns:a16="http://schemas.microsoft.com/office/drawing/2014/main" id="{A1AC236E-4FA3-33C7-7413-4775321440BB}"/>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4D060024-EF84-C314-81B2-6B87EBF44850}"/>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12675811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itle 1"/>
          <p:cNvSpPr>
            <a:spLocks noGrp="1"/>
          </p:cNvSpPr>
          <p:nvPr>
            <p:ph type="ctrTitle"/>
          </p:nvPr>
        </p:nvSpPr>
        <p:spPr>
          <a:xfrm>
            <a:off x="2626518" y="1951178"/>
            <a:ext cx="13034964" cy="3763820"/>
          </a:xfrm>
        </p:spPr>
        <p:txBody>
          <a:bodyPr anchor="b">
            <a:normAutofit/>
          </a:bodyPr>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2626518" y="5829301"/>
            <a:ext cx="13034964" cy="2057399"/>
          </a:xfrm>
        </p:spPr>
        <p:txBody>
          <a:bodyPr>
            <a:normAutofit/>
          </a:bodyPr>
          <a:lstStyle>
            <a:lvl1pPr marL="0" indent="0" algn="ctr">
              <a:buNone/>
              <a:defRPr sz="3300">
                <a:solidFill>
                  <a:schemeClr val="bg1">
                    <a:lumMod val="50000"/>
                  </a:schemeClr>
                </a:solidFill>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93754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itle 1"/>
          <p:cNvSpPr>
            <a:spLocks noGrp="1"/>
          </p:cNvSpPr>
          <p:nvPr>
            <p:ph type="title"/>
          </p:nvPr>
        </p:nvSpPr>
        <p:spPr>
          <a:xfrm>
            <a:off x="1370691" y="6434061"/>
            <a:ext cx="15546648" cy="1217415"/>
          </a:xfrm>
        </p:spPr>
        <p:txBody>
          <a:bodyPr anchor="b"/>
          <a:lstStyle>
            <a:lvl1pP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77116" y="1047392"/>
            <a:ext cx="14733798" cy="4821204"/>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370661" y="7663092"/>
            <a:ext cx="15546678" cy="1023708"/>
          </a:xfrm>
        </p:spPr>
        <p:txBody>
          <a:bodyPr/>
          <a:lstStyle>
            <a:lvl1pPr marL="0" indent="0" algn="ctr">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73945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itle 1"/>
          <p:cNvSpPr>
            <a:spLocks noGrp="1"/>
          </p:cNvSpPr>
          <p:nvPr>
            <p:ph type="title"/>
          </p:nvPr>
        </p:nvSpPr>
        <p:spPr>
          <a:xfrm>
            <a:off x="1370661" y="914399"/>
            <a:ext cx="15546678" cy="5140868"/>
          </a:xfrm>
        </p:spPr>
        <p:txBody>
          <a:bodyPr anchor="ct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1370663" y="6307232"/>
            <a:ext cx="15546678" cy="2379570"/>
          </a:xfrm>
        </p:spPr>
        <p:txBody>
          <a:bodyPr anchor="ctr"/>
          <a:lstStyle>
            <a:lvl1pPr marL="0" indent="0" algn="ctr">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302101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itle 1"/>
          <p:cNvSpPr>
            <a:spLocks noGrp="1"/>
          </p:cNvSpPr>
          <p:nvPr>
            <p:ph type="title"/>
          </p:nvPr>
        </p:nvSpPr>
        <p:spPr>
          <a:xfrm>
            <a:off x="2169318" y="914400"/>
            <a:ext cx="13954128" cy="4489356"/>
          </a:xfrm>
        </p:spPr>
        <p:txBody>
          <a:bodyPr anchor="ctr"/>
          <a:lstStyle>
            <a:lvl1pP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2580967" y="5415048"/>
            <a:ext cx="13128449" cy="892182"/>
          </a:xfrm>
        </p:spPr>
        <p:txBody>
          <a:bodyPr anchor="t">
            <a:normAutofit/>
          </a:bodyPr>
          <a:lstStyle>
            <a:lvl1pPr marL="0" indent="0">
              <a:buNone/>
              <a:defRPr sz="21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4" name="Text Placeholder 3"/>
          <p:cNvSpPr>
            <a:spLocks noGrp="1"/>
          </p:cNvSpPr>
          <p:nvPr>
            <p:ph type="body" sz="half" idx="2"/>
          </p:nvPr>
        </p:nvSpPr>
        <p:spPr>
          <a:xfrm>
            <a:off x="1370661" y="6559195"/>
            <a:ext cx="15546678" cy="2131580"/>
          </a:xfrm>
        </p:spPr>
        <p:txBody>
          <a:bodyPr anchor="ctr">
            <a:normAutofit/>
          </a:bodyPr>
          <a:lstStyle>
            <a:lvl1pPr marL="0" indent="0" algn="ctr">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13" name="TextBox 12"/>
          <p:cNvSpPr txBox="1"/>
          <p:nvPr/>
        </p:nvSpPr>
        <p:spPr>
          <a:xfrm>
            <a:off x="1502232" y="1131249"/>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2000" dirty="0">
                <a:solidFill>
                  <a:schemeClr val="tx1"/>
                </a:solidFill>
                <a:effectLst/>
              </a:rPr>
              <a:t>“</a:t>
            </a:r>
          </a:p>
        </p:txBody>
      </p:sp>
      <p:sp>
        <p:nvSpPr>
          <p:cNvPr id="14" name="TextBox 13"/>
          <p:cNvSpPr txBox="1"/>
          <p:nvPr/>
        </p:nvSpPr>
        <p:spPr>
          <a:xfrm>
            <a:off x="15836337" y="4490367"/>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000" dirty="0">
                <a:solidFill>
                  <a:schemeClr val="tx1"/>
                </a:solidFill>
                <a:effectLst/>
              </a:rPr>
              <a:t>”</a:t>
            </a:r>
          </a:p>
        </p:txBody>
      </p:sp>
    </p:spTree>
    <p:extLst>
      <p:ext uri="{BB962C8B-B14F-4D97-AF65-F5344CB8AC3E}">
        <p14:creationId xmlns:p14="http://schemas.microsoft.com/office/powerpoint/2010/main" val="170153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itle 1"/>
          <p:cNvSpPr>
            <a:spLocks noGrp="1"/>
          </p:cNvSpPr>
          <p:nvPr>
            <p:ph type="title"/>
          </p:nvPr>
        </p:nvSpPr>
        <p:spPr>
          <a:xfrm>
            <a:off x="1370663" y="3208082"/>
            <a:ext cx="15546678" cy="3767753"/>
          </a:xfrm>
        </p:spPr>
        <p:txBody>
          <a:bodyPr anchor="b"/>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1370663" y="6993503"/>
            <a:ext cx="15546678" cy="1710966"/>
          </a:xfrm>
        </p:spPr>
        <p:txBody>
          <a:bodyPr anchor="t"/>
          <a:lstStyle>
            <a:lvl1pPr marL="0" indent="0" algn="ctr">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9465279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15" name="Title 1"/>
          <p:cNvSpPr>
            <a:spLocks noGrp="1"/>
          </p:cNvSpPr>
          <p:nvPr>
            <p:ph type="title"/>
          </p:nvPr>
        </p:nvSpPr>
        <p:spPr>
          <a:xfrm>
            <a:off x="1370661" y="914400"/>
            <a:ext cx="15546678" cy="2407641"/>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70661" y="3550640"/>
            <a:ext cx="4948464" cy="864393"/>
          </a:xfrm>
        </p:spPr>
        <p:txBody>
          <a:bodyPr anchor="b">
            <a:noAutofit/>
          </a:bodyPr>
          <a:lstStyle>
            <a:lvl1pPr marL="0" indent="0" algn="ctr">
              <a:lnSpc>
                <a:spcPct val="85000"/>
              </a:lnSpc>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8" name="Text Placeholder 3"/>
          <p:cNvSpPr>
            <a:spLocks noGrp="1"/>
          </p:cNvSpPr>
          <p:nvPr>
            <p:ph type="body" sz="half" idx="15"/>
          </p:nvPr>
        </p:nvSpPr>
        <p:spPr>
          <a:xfrm>
            <a:off x="1370661" y="4415033"/>
            <a:ext cx="4948464" cy="4271768"/>
          </a:xfrm>
        </p:spPr>
        <p:txBody>
          <a:bodyPr anchor="t">
            <a:normAutofit/>
          </a:bodyPr>
          <a:lstStyle>
            <a:lvl1pPr marL="0" indent="0" algn="ctr">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9" name="Text Placeholder 4"/>
          <p:cNvSpPr>
            <a:spLocks noGrp="1"/>
          </p:cNvSpPr>
          <p:nvPr>
            <p:ph type="body" sz="quarter" idx="3"/>
          </p:nvPr>
        </p:nvSpPr>
        <p:spPr>
          <a:xfrm>
            <a:off x="6678584" y="3550640"/>
            <a:ext cx="4937282" cy="864393"/>
          </a:xfrm>
        </p:spPr>
        <p:txBody>
          <a:bodyPr anchor="b">
            <a:noAutofit/>
          </a:bodyPr>
          <a:lstStyle>
            <a:lvl1pPr marL="0" indent="0" algn="ctr">
              <a:lnSpc>
                <a:spcPct val="85000"/>
              </a:lnSpc>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0" name="Text Placeholder 3"/>
          <p:cNvSpPr>
            <a:spLocks noGrp="1"/>
          </p:cNvSpPr>
          <p:nvPr>
            <p:ph type="body" sz="half" idx="16"/>
          </p:nvPr>
        </p:nvSpPr>
        <p:spPr>
          <a:xfrm>
            <a:off x="6662023" y="4415033"/>
            <a:ext cx="4955027" cy="4271768"/>
          </a:xfrm>
        </p:spPr>
        <p:txBody>
          <a:bodyPr anchor="t">
            <a:normAutofit/>
          </a:bodyPr>
          <a:lstStyle>
            <a:lvl1pPr marL="0" indent="0" algn="ctr">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11" name="Text Placeholder 4"/>
          <p:cNvSpPr>
            <a:spLocks noGrp="1"/>
          </p:cNvSpPr>
          <p:nvPr>
            <p:ph type="body" sz="quarter" idx="13"/>
          </p:nvPr>
        </p:nvSpPr>
        <p:spPr>
          <a:xfrm>
            <a:off x="11959947" y="3550640"/>
            <a:ext cx="4957392" cy="864393"/>
          </a:xfrm>
        </p:spPr>
        <p:txBody>
          <a:bodyPr anchor="b">
            <a:noAutofit/>
          </a:bodyPr>
          <a:lstStyle>
            <a:lvl1pPr marL="0" indent="0" algn="ctr">
              <a:lnSpc>
                <a:spcPct val="85000"/>
              </a:lnSpc>
              <a:buNone/>
              <a:defRPr sz="36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2" name="Text Placeholder 3"/>
          <p:cNvSpPr>
            <a:spLocks noGrp="1"/>
          </p:cNvSpPr>
          <p:nvPr>
            <p:ph type="body" sz="half" idx="17"/>
          </p:nvPr>
        </p:nvSpPr>
        <p:spPr>
          <a:xfrm>
            <a:off x="11959947" y="4415033"/>
            <a:ext cx="4957392" cy="4271768"/>
          </a:xfrm>
        </p:spPr>
        <p:txBody>
          <a:bodyPr anchor="t">
            <a:normAutofit/>
          </a:bodyPr>
          <a:lstStyle>
            <a:lvl1pPr marL="0" indent="0" algn="ctr">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pPr/>
              <a:t>3/17/2025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9914461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30" name="Title 1"/>
          <p:cNvSpPr>
            <a:spLocks noGrp="1"/>
          </p:cNvSpPr>
          <p:nvPr>
            <p:ph type="title"/>
          </p:nvPr>
        </p:nvSpPr>
        <p:spPr>
          <a:xfrm>
            <a:off x="1370661" y="916158"/>
            <a:ext cx="15546678" cy="240588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70662" y="6307230"/>
            <a:ext cx="4944614" cy="864393"/>
          </a:xfrm>
        </p:spPr>
        <p:txBody>
          <a:bodyPr anchor="b">
            <a:noAutofit/>
          </a:bodyPr>
          <a:lstStyle>
            <a:lvl1pPr marL="0" indent="0" algn="ctr">
              <a:lnSpc>
                <a:spcPct val="85000"/>
              </a:lnSpc>
              <a:buNone/>
              <a:defRPr sz="33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0" name="Picture Placeholder 2"/>
          <p:cNvSpPr>
            <a:spLocks noGrp="1" noChangeAspect="1"/>
          </p:cNvSpPr>
          <p:nvPr>
            <p:ph type="pic" idx="15"/>
          </p:nvPr>
        </p:nvSpPr>
        <p:spPr>
          <a:xfrm>
            <a:off x="1370662" y="3550640"/>
            <a:ext cx="4944614" cy="2286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1" name="Text Placeholder 3"/>
          <p:cNvSpPr>
            <a:spLocks noGrp="1"/>
          </p:cNvSpPr>
          <p:nvPr>
            <p:ph type="body" sz="half" idx="18"/>
          </p:nvPr>
        </p:nvSpPr>
        <p:spPr>
          <a:xfrm>
            <a:off x="1370662" y="7171623"/>
            <a:ext cx="4944614" cy="1515177"/>
          </a:xfrm>
        </p:spPr>
        <p:txBody>
          <a:bodyPr anchor="t">
            <a:normAutofit/>
          </a:bodyPr>
          <a:lstStyle>
            <a:lvl1pPr marL="0" indent="0" algn="ctr">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22" name="Text Placeholder 4"/>
          <p:cNvSpPr>
            <a:spLocks noGrp="1"/>
          </p:cNvSpPr>
          <p:nvPr>
            <p:ph type="body" sz="quarter" idx="3"/>
          </p:nvPr>
        </p:nvSpPr>
        <p:spPr>
          <a:xfrm>
            <a:off x="6664139" y="6307230"/>
            <a:ext cx="4952742" cy="864393"/>
          </a:xfrm>
        </p:spPr>
        <p:txBody>
          <a:bodyPr anchor="b">
            <a:noAutofit/>
          </a:bodyPr>
          <a:lstStyle>
            <a:lvl1pPr marL="0" indent="0" algn="ctr">
              <a:lnSpc>
                <a:spcPct val="85000"/>
              </a:lnSpc>
              <a:buNone/>
              <a:defRPr sz="33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3" name="Picture Placeholder 2"/>
          <p:cNvSpPr>
            <a:spLocks noGrp="1" noChangeAspect="1"/>
          </p:cNvSpPr>
          <p:nvPr>
            <p:ph type="pic" idx="21"/>
          </p:nvPr>
        </p:nvSpPr>
        <p:spPr>
          <a:xfrm>
            <a:off x="6662022" y="3550640"/>
            <a:ext cx="4955028" cy="2286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4" name="Text Placeholder 3"/>
          <p:cNvSpPr>
            <a:spLocks noGrp="1"/>
          </p:cNvSpPr>
          <p:nvPr>
            <p:ph type="body" sz="half" idx="19"/>
          </p:nvPr>
        </p:nvSpPr>
        <p:spPr>
          <a:xfrm>
            <a:off x="6662022" y="7171621"/>
            <a:ext cx="4955028" cy="1515179"/>
          </a:xfrm>
        </p:spPr>
        <p:txBody>
          <a:bodyPr anchor="t">
            <a:normAutofit/>
          </a:bodyPr>
          <a:lstStyle>
            <a:lvl1pPr marL="0" indent="0" algn="ctr">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25" name="Text Placeholder 4"/>
          <p:cNvSpPr>
            <a:spLocks noGrp="1"/>
          </p:cNvSpPr>
          <p:nvPr>
            <p:ph type="body" sz="quarter" idx="13"/>
          </p:nvPr>
        </p:nvSpPr>
        <p:spPr>
          <a:xfrm>
            <a:off x="11959948" y="6307230"/>
            <a:ext cx="4951022" cy="864393"/>
          </a:xfrm>
        </p:spPr>
        <p:txBody>
          <a:bodyPr anchor="b">
            <a:noAutofit/>
          </a:bodyPr>
          <a:lstStyle>
            <a:lvl1pPr marL="0" indent="0" algn="ctr">
              <a:lnSpc>
                <a:spcPct val="85000"/>
              </a:lnSpc>
              <a:buNone/>
              <a:defRPr sz="33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26" name="Picture Placeholder 2"/>
          <p:cNvSpPr>
            <a:spLocks noGrp="1" noChangeAspect="1"/>
          </p:cNvSpPr>
          <p:nvPr>
            <p:ph type="pic" idx="22"/>
          </p:nvPr>
        </p:nvSpPr>
        <p:spPr>
          <a:xfrm>
            <a:off x="11959947" y="3550640"/>
            <a:ext cx="4957392" cy="2286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27" name="Text Placeholder 3"/>
          <p:cNvSpPr>
            <a:spLocks noGrp="1"/>
          </p:cNvSpPr>
          <p:nvPr>
            <p:ph type="body" sz="half" idx="20"/>
          </p:nvPr>
        </p:nvSpPr>
        <p:spPr>
          <a:xfrm>
            <a:off x="11959760" y="7171618"/>
            <a:ext cx="4957580" cy="1515182"/>
          </a:xfrm>
        </p:spPr>
        <p:txBody>
          <a:bodyPr anchor="t">
            <a:normAutofit/>
          </a:bodyPr>
          <a:lstStyle>
            <a:lvl1pPr marL="0" indent="0" algn="ctr">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3" name="Date Placeholder 2"/>
          <p:cNvSpPr>
            <a:spLocks noGrp="1"/>
          </p:cNvSpPr>
          <p:nvPr>
            <p:ph type="dt" sz="half" idx="10"/>
          </p:nvPr>
        </p:nvSpPr>
        <p:spPr/>
        <p:txBody>
          <a:bodyPr/>
          <a:lstStyle/>
          <a:p>
            <a:fld id="{1D8BD707-D9CF-40AE-B4C6-C98DA3205C09}" type="datetimeFigureOut">
              <a:rPr lang="en-US" smtClean="0"/>
              <a:pPr/>
              <a:t>3/17/2025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883883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1370663" y="3550640"/>
            <a:ext cx="15546678" cy="513616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568195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Vertical Title 1"/>
          <p:cNvSpPr>
            <a:spLocks noGrp="1"/>
          </p:cNvSpPr>
          <p:nvPr>
            <p:ph type="title" orient="vert"/>
          </p:nvPr>
        </p:nvSpPr>
        <p:spPr>
          <a:xfrm>
            <a:off x="13087350" y="914402"/>
            <a:ext cx="3829989" cy="77723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1370663" y="914402"/>
            <a:ext cx="11488086" cy="77723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635452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1370661" y="3550639"/>
            <a:ext cx="15545739" cy="5136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131915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itle 1"/>
          <p:cNvSpPr>
            <a:spLocks noGrp="1"/>
          </p:cNvSpPr>
          <p:nvPr>
            <p:ph type="title"/>
          </p:nvPr>
        </p:nvSpPr>
        <p:spPr>
          <a:xfrm>
            <a:off x="1370661" y="1242845"/>
            <a:ext cx="15527628" cy="4105229"/>
          </a:xfrm>
        </p:spPr>
        <p:txBody>
          <a:bodyPr anchor="b">
            <a:normAutofit/>
          </a:bodyPr>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1370661" y="5486186"/>
            <a:ext cx="15527628" cy="2052275"/>
          </a:xfrm>
        </p:spPr>
        <p:txBody>
          <a:bodyPr>
            <a:normAutofit/>
          </a:bodyPr>
          <a:lstStyle>
            <a:lvl1pPr marL="0" indent="0" algn="ctr">
              <a:buNone/>
              <a:defRPr sz="3000">
                <a:solidFill>
                  <a:schemeClr val="bg1">
                    <a:lumMod val="50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055054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14" name="Title 1"/>
          <p:cNvSpPr>
            <a:spLocks noGrp="1"/>
          </p:cNvSpPr>
          <p:nvPr>
            <p:ph type="title"/>
          </p:nvPr>
        </p:nvSpPr>
        <p:spPr>
          <a:xfrm>
            <a:off x="1370663" y="927776"/>
            <a:ext cx="15546677" cy="2394266"/>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1370661" y="3550639"/>
            <a:ext cx="7659039" cy="5136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9258300" y="3550639"/>
            <a:ext cx="7658100" cy="5136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3335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14" name="Title 1"/>
          <p:cNvSpPr>
            <a:spLocks noGrp="1"/>
          </p:cNvSpPr>
          <p:nvPr>
            <p:ph type="title"/>
          </p:nvPr>
        </p:nvSpPr>
        <p:spPr>
          <a:xfrm>
            <a:off x="1370663" y="927776"/>
            <a:ext cx="15546677" cy="239426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719492" y="3556527"/>
            <a:ext cx="7310211" cy="1019991"/>
          </a:xfrm>
        </p:spPr>
        <p:txBody>
          <a:bodyPr anchor="b">
            <a:noAutofit/>
          </a:bodyPr>
          <a:lstStyle>
            <a:lvl1pPr marL="0" indent="0">
              <a:lnSpc>
                <a:spcPct val="85000"/>
              </a:lnSpc>
              <a:buNone/>
              <a:defRPr sz="39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2" name="Content Placeholder 3"/>
          <p:cNvSpPr>
            <a:spLocks noGrp="1"/>
          </p:cNvSpPr>
          <p:nvPr>
            <p:ph sz="quarter" idx="13"/>
          </p:nvPr>
        </p:nvSpPr>
        <p:spPr>
          <a:xfrm>
            <a:off x="1370662" y="4576519"/>
            <a:ext cx="7659041" cy="411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594635" y="3556527"/>
            <a:ext cx="7322706" cy="1019991"/>
          </a:xfrm>
        </p:spPr>
        <p:txBody>
          <a:bodyPr anchor="b">
            <a:noAutofit/>
          </a:bodyPr>
          <a:lstStyle>
            <a:lvl1pPr marL="0" indent="0">
              <a:lnSpc>
                <a:spcPct val="85000"/>
              </a:lnSpc>
              <a:buNone/>
              <a:defRPr sz="3900" b="0">
                <a:solidFill>
                  <a:schemeClr val="tx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13" name="Content Placeholder 5"/>
          <p:cNvSpPr>
            <a:spLocks noGrp="1"/>
          </p:cNvSpPr>
          <p:nvPr>
            <p:ph sz="quarter" idx="14"/>
          </p:nvPr>
        </p:nvSpPr>
        <p:spPr>
          <a:xfrm>
            <a:off x="9258301" y="4576519"/>
            <a:ext cx="7658102" cy="411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3/17/2025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76776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3/17/2025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914491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Date Placeholder 1"/>
          <p:cNvSpPr>
            <a:spLocks noGrp="1"/>
          </p:cNvSpPr>
          <p:nvPr>
            <p:ph type="dt" sz="half" idx="10"/>
          </p:nvPr>
        </p:nvSpPr>
        <p:spPr/>
        <p:txBody>
          <a:bodyPr/>
          <a:lstStyle/>
          <a:p>
            <a:fld id="{1D8BD707-D9CF-40AE-B4C6-C98DA3205C09}" type="datetimeFigureOut">
              <a:rPr lang="en-US" smtClean="0"/>
              <a:pPr/>
              <a:t>3/17/2025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417633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itle 1"/>
          <p:cNvSpPr>
            <a:spLocks noGrp="1"/>
          </p:cNvSpPr>
          <p:nvPr>
            <p:ph type="title"/>
          </p:nvPr>
        </p:nvSpPr>
        <p:spPr>
          <a:xfrm>
            <a:off x="1370663" y="914400"/>
            <a:ext cx="5903532" cy="3034878"/>
          </a:xfrm>
        </p:spPr>
        <p:txBody>
          <a:bodyPr anchor="b"/>
          <a:lstStyle>
            <a:lvl1pPr algn="ctr">
              <a:defRPr sz="4800"/>
            </a:lvl1pPr>
          </a:lstStyle>
          <a:p>
            <a:r>
              <a:rPr lang="en-US"/>
              <a:t>Click to edit Master title style</a:t>
            </a:r>
            <a:endParaRPr lang="en-US" dirty="0"/>
          </a:p>
        </p:txBody>
      </p:sp>
      <p:sp>
        <p:nvSpPr>
          <p:cNvPr id="10" name="Content Placeholder 2"/>
          <p:cNvSpPr>
            <a:spLocks noGrp="1"/>
          </p:cNvSpPr>
          <p:nvPr>
            <p:ph sz="quarter" idx="13"/>
          </p:nvPr>
        </p:nvSpPr>
        <p:spPr>
          <a:xfrm>
            <a:off x="7617094" y="914401"/>
            <a:ext cx="9300245" cy="77723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70662" y="3949278"/>
            <a:ext cx="5903534" cy="4737522"/>
          </a:xfrm>
        </p:spPr>
        <p:txBody>
          <a:bodyPr/>
          <a:lstStyle>
            <a:lvl1pPr marL="0" indent="0" algn="ctr">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100667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2" name="Title 1"/>
          <p:cNvSpPr>
            <a:spLocks noGrp="1"/>
          </p:cNvSpPr>
          <p:nvPr>
            <p:ph type="title"/>
          </p:nvPr>
        </p:nvSpPr>
        <p:spPr>
          <a:xfrm>
            <a:off x="1370662" y="914400"/>
            <a:ext cx="8902454" cy="3034881"/>
          </a:xfrm>
        </p:spPr>
        <p:txBody>
          <a:bodyPr anchor="b"/>
          <a:lstStyle>
            <a:lvl1pPr algn="ctr">
              <a:defRPr sz="4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137205" y="914402"/>
            <a:ext cx="4883037" cy="77724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r>
              <a:rPr lang="en-US"/>
              <a:t>Click icon to add picture</a:t>
            </a:r>
            <a:endParaRPr lang="en-US" dirty="0"/>
          </a:p>
        </p:txBody>
      </p:sp>
      <p:sp>
        <p:nvSpPr>
          <p:cNvPr id="4" name="Text Placeholder 3"/>
          <p:cNvSpPr>
            <a:spLocks noGrp="1"/>
          </p:cNvSpPr>
          <p:nvPr>
            <p:ph type="body" sz="half" idx="2"/>
          </p:nvPr>
        </p:nvSpPr>
        <p:spPr>
          <a:xfrm>
            <a:off x="1370692" y="3949278"/>
            <a:ext cx="8902424" cy="4737521"/>
          </a:xfrm>
        </p:spPr>
        <p:txBody>
          <a:bodyPr/>
          <a:lstStyle>
            <a:lvl1pPr marL="0" indent="0" algn="ctr">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574992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1" y="-1"/>
            <a:ext cx="18288005" cy="1028700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1370663" y="927776"/>
            <a:ext cx="15546677" cy="239426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370663" y="3550640"/>
            <a:ext cx="15546678" cy="513616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518106" y="8824913"/>
            <a:ext cx="4114800" cy="547688"/>
          </a:xfrm>
          <a:prstGeom prst="rect">
            <a:avLst/>
          </a:prstGeom>
        </p:spPr>
        <p:txBody>
          <a:bodyPr vert="horz" lIns="91440" tIns="45720" rIns="91440" bIns="45720" rtlCol="0" anchor="ctr"/>
          <a:lstStyle>
            <a:lvl1pPr algn="r">
              <a:defRPr sz="1500">
                <a:solidFill>
                  <a:schemeClr val="tx1"/>
                </a:solidFill>
              </a:defRPr>
            </a:lvl1pPr>
          </a:lstStyle>
          <a:p>
            <a:fld id="{1D8BD707-D9CF-40AE-B4C6-C98DA3205C09}" type="datetimeFigureOut">
              <a:rPr lang="en-US" smtClean="0"/>
              <a:pPr/>
              <a:t>3/17/2025</a:t>
            </a:fld>
            <a:endParaRPr lang="en-US"/>
          </a:p>
        </p:txBody>
      </p:sp>
      <p:sp>
        <p:nvSpPr>
          <p:cNvPr id="5" name="Footer Placeholder 4"/>
          <p:cNvSpPr>
            <a:spLocks noGrp="1"/>
          </p:cNvSpPr>
          <p:nvPr>
            <p:ph type="ftr" sz="quarter" idx="3"/>
          </p:nvPr>
        </p:nvSpPr>
        <p:spPr>
          <a:xfrm>
            <a:off x="1370662" y="8824913"/>
            <a:ext cx="10009331" cy="547688"/>
          </a:xfrm>
          <a:prstGeom prst="rect">
            <a:avLst/>
          </a:prstGeom>
        </p:spPr>
        <p:txBody>
          <a:bodyPr vert="horz" lIns="91440" tIns="45720" rIns="91440" bIns="45720" rtlCol="0" anchor="ctr"/>
          <a:lstStyle>
            <a:lvl1pPr algn="l">
              <a:defRPr sz="1500">
                <a:solidFill>
                  <a:schemeClr val="tx1"/>
                </a:solidFill>
              </a:defRPr>
            </a:lvl1pPr>
          </a:lstStyle>
          <a:p>
            <a:endParaRPr lang="en-US"/>
          </a:p>
        </p:txBody>
      </p:sp>
      <p:sp>
        <p:nvSpPr>
          <p:cNvPr id="6" name="Slide Number Placeholder 5"/>
          <p:cNvSpPr>
            <a:spLocks noGrp="1"/>
          </p:cNvSpPr>
          <p:nvPr>
            <p:ph type="sldNum" sz="quarter" idx="4"/>
          </p:nvPr>
        </p:nvSpPr>
        <p:spPr>
          <a:xfrm>
            <a:off x="15771017" y="8824913"/>
            <a:ext cx="1146323" cy="547688"/>
          </a:xfrm>
          <a:prstGeom prst="rect">
            <a:avLst/>
          </a:prstGeom>
        </p:spPr>
        <p:txBody>
          <a:bodyPr vert="horz" lIns="91440" tIns="45720" rIns="91440" bIns="45720" rtlCol="0" anchor="ctr"/>
          <a:lstStyle>
            <a:lvl1pPr algn="r">
              <a:defRPr sz="1500">
                <a:solidFill>
                  <a:schemeClr val="tx1"/>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1659569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1371600" rtl="0" eaLnBrk="1" latinLnBrk="0" hangingPunct="1">
        <a:lnSpc>
          <a:spcPct val="90000"/>
        </a:lnSpc>
        <a:spcBef>
          <a:spcPct val="0"/>
        </a:spcBef>
        <a:buNone/>
        <a:defRPr sz="5400" kern="1200" cap="all" baseline="0">
          <a:solidFill>
            <a:schemeClr val="tx1"/>
          </a:solidFill>
          <a:effectLst/>
          <a:latin typeface="+mj-lt"/>
          <a:ea typeface="+mj-ea"/>
          <a:cs typeface="+mj-cs"/>
        </a:defRPr>
      </a:lvl1pPr>
    </p:titleStyle>
    <p:bodyStyle>
      <a:lvl1pPr marL="342900" indent="-342900" algn="l" defTabSz="1371600" rtl="0" eaLnBrk="1" latinLnBrk="0" hangingPunct="1">
        <a:lnSpc>
          <a:spcPct val="120000"/>
        </a:lnSpc>
        <a:spcBef>
          <a:spcPts val="1500"/>
        </a:spcBef>
        <a:buClr>
          <a:schemeClr val="tx1"/>
        </a:buClr>
        <a:buFont typeface="Arial" panose="020B0604020202020204" pitchFamily="34" charset="0"/>
        <a:buChar char="•"/>
        <a:defRPr sz="3000" kern="1200" cap="all" baseline="0">
          <a:solidFill>
            <a:schemeClr val="tx1"/>
          </a:solidFill>
          <a:effectLst/>
          <a:latin typeface="+mn-lt"/>
          <a:ea typeface="+mn-ea"/>
          <a:cs typeface="+mn-cs"/>
        </a:defRPr>
      </a:lvl1pPr>
      <a:lvl2pPr marL="1028700" indent="-342900" algn="l" defTabSz="1371600" rtl="0" eaLnBrk="1" latinLnBrk="0" hangingPunct="1">
        <a:lnSpc>
          <a:spcPct val="120000"/>
        </a:lnSpc>
        <a:spcBef>
          <a:spcPts val="750"/>
        </a:spcBef>
        <a:buClr>
          <a:schemeClr val="tx1"/>
        </a:buClr>
        <a:buFont typeface="Arial" panose="020B0604020202020204" pitchFamily="34" charset="0"/>
        <a:buChar char="•"/>
        <a:defRPr sz="2700" kern="1200" cap="all" baseline="0">
          <a:solidFill>
            <a:schemeClr val="tx1"/>
          </a:solidFill>
          <a:effectLst/>
          <a:latin typeface="+mn-lt"/>
          <a:ea typeface="+mn-ea"/>
          <a:cs typeface="+mn-cs"/>
        </a:defRPr>
      </a:lvl2pPr>
      <a:lvl3pPr marL="1714500" indent="-342900" algn="l" defTabSz="1371600" rtl="0" eaLnBrk="1" latinLnBrk="0" hangingPunct="1">
        <a:lnSpc>
          <a:spcPct val="120000"/>
        </a:lnSpc>
        <a:spcBef>
          <a:spcPts val="750"/>
        </a:spcBef>
        <a:buClr>
          <a:schemeClr val="tx1"/>
        </a:buClr>
        <a:buFont typeface="Arial" panose="020B0604020202020204" pitchFamily="34" charset="0"/>
        <a:buChar char="•"/>
        <a:defRPr sz="2400" kern="1200" cap="all" baseline="0">
          <a:solidFill>
            <a:schemeClr val="tx1"/>
          </a:solidFill>
          <a:effectLst/>
          <a:latin typeface="+mn-lt"/>
          <a:ea typeface="+mn-ea"/>
          <a:cs typeface="+mn-cs"/>
        </a:defRPr>
      </a:lvl3pPr>
      <a:lvl4pPr marL="2400300" indent="-342900" algn="l" defTabSz="1371600" rtl="0" eaLnBrk="1" latinLnBrk="0" hangingPunct="1">
        <a:lnSpc>
          <a:spcPct val="120000"/>
        </a:lnSpc>
        <a:spcBef>
          <a:spcPts val="750"/>
        </a:spcBef>
        <a:buClr>
          <a:schemeClr val="tx1"/>
        </a:buClr>
        <a:buFont typeface="Arial" panose="020B0604020202020204" pitchFamily="34" charset="0"/>
        <a:buChar char="•"/>
        <a:defRPr sz="2100" kern="1200" cap="all" baseline="0">
          <a:solidFill>
            <a:schemeClr val="tx1"/>
          </a:solidFill>
          <a:effectLst/>
          <a:latin typeface="+mn-lt"/>
          <a:ea typeface="+mn-ea"/>
          <a:cs typeface="+mn-cs"/>
        </a:defRPr>
      </a:lvl4pPr>
      <a:lvl5pPr marL="3086100" indent="-342900" algn="l" defTabSz="1371600" rtl="0" eaLnBrk="1" latinLnBrk="0" hangingPunct="1">
        <a:lnSpc>
          <a:spcPct val="120000"/>
        </a:lnSpc>
        <a:spcBef>
          <a:spcPts val="750"/>
        </a:spcBef>
        <a:buClr>
          <a:schemeClr val="tx1"/>
        </a:buClr>
        <a:buFont typeface="Arial" panose="020B0604020202020204" pitchFamily="34" charset="0"/>
        <a:buChar char="•"/>
        <a:defRPr sz="2100" kern="1200" cap="all" baseline="0">
          <a:solidFill>
            <a:schemeClr val="tx1"/>
          </a:solidFill>
          <a:effectLst/>
          <a:latin typeface="+mn-lt"/>
          <a:ea typeface="+mn-ea"/>
          <a:cs typeface="+mn-cs"/>
        </a:defRPr>
      </a:lvl5pPr>
      <a:lvl6pPr marL="3771900" indent="-342900" algn="l" defTabSz="1371600" rtl="0" eaLnBrk="1" latinLnBrk="0" hangingPunct="1">
        <a:lnSpc>
          <a:spcPct val="120000"/>
        </a:lnSpc>
        <a:spcBef>
          <a:spcPts val="750"/>
        </a:spcBef>
        <a:buClr>
          <a:schemeClr val="tx1"/>
        </a:buClr>
        <a:buFont typeface="Arial" panose="020B0604020202020204" pitchFamily="34" charset="0"/>
        <a:buChar char="•"/>
        <a:defRPr sz="2100" kern="1200" cap="all" baseline="0">
          <a:solidFill>
            <a:schemeClr val="tx1"/>
          </a:solidFill>
          <a:effectLst/>
          <a:latin typeface="+mn-lt"/>
          <a:ea typeface="+mn-ea"/>
          <a:cs typeface="+mn-cs"/>
        </a:defRPr>
      </a:lvl6pPr>
      <a:lvl7pPr marL="4457700" indent="-342900" algn="l" defTabSz="1371600" rtl="0" eaLnBrk="1" latinLnBrk="0" hangingPunct="1">
        <a:lnSpc>
          <a:spcPct val="120000"/>
        </a:lnSpc>
        <a:spcBef>
          <a:spcPts val="750"/>
        </a:spcBef>
        <a:buClr>
          <a:schemeClr val="tx1"/>
        </a:buClr>
        <a:buFont typeface="Arial" panose="020B0604020202020204" pitchFamily="34" charset="0"/>
        <a:buChar char="•"/>
        <a:defRPr sz="2100" kern="1200" cap="all" baseline="0">
          <a:solidFill>
            <a:schemeClr val="tx1"/>
          </a:solidFill>
          <a:effectLst/>
          <a:latin typeface="+mn-lt"/>
          <a:ea typeface="+mn-ea"/>
          <a:cs typeface="+mn-cs"/>
        </a:defRPr>
      </a:lvl7pPr>
      <a:lvl8pPr marL="5143500" indent="-342900" algn="l" defTabSz="1371600" rtl="0" eaLnBrk="1" latinLnBrk="0" hangingPunct="1">
        <a:lnSpc>
          <a:spcPct val="120000"/>
        </a:lnSpc>
        <a:spcBef>
          <a:spcPts val="750"/>
        </a:spcBef>
        <a:buClr>
          <a:schemeClr val="tx1"/>
        </a:buClr>
        <a:buFont typeface="Arial" panose="020B0604020202020204" pitchFamily="34" charset="0"/>
        <a:buChar char="•"/>
        <a:defRPr sz="2100" kern="1200" cap="all" baseline="0">
          <a:solidFill>
            <a:schemeClr val="tx1"/>
          </a:solidFill>
          <a:effectLst/>
          <a:latin typeface="+mn-lt"/>
          <a:ea typeface="+mn-ea"/>
          <a:cs typeface="+mn-cs"/>
        </a:defRPr>
      </a:lvl8pPr>
      <a:lvl9pPr marL="5829300" indent="-342900" algn="l" defTabSz="1371600" rtl="0" eaLnBrk="1" latinLnBrk="0" hangingPunct="1">
        <a:lnSpc>
          <a:spcPct val="120000"/>
        </a:lnSpc>
        <a:spcBef>
          <a:spcPts val="750"/>
        </a:spcBef>
        <a:buClr>
          <a:schemeClr val="tx1"/>
        </a:buClr>
        <a:buFont typeface="Arial" panose="020B0604020202020204" pitchFamily="34" charset="0"/>
        <a:buChar char="•"/>
        <a:defRPr sz="2100" kern="1200" cap="all" baseline="0">
          <a:solidFill>
            <a:schemeClr val="tx1"/>
          </a:solidFill>
          <a:effectLst/>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chart" Target="../charts/char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grpSp>
        <p:nvGrpSpPr>
          <p:cNvPr id="4" name="Group 4"/>
          <p:cNvGrpSpPr/>
          <p:nvPr/>
        </p:nvGrpSpPr>
        <p:grpSpPr>
          <a:xfrm>
            <a:off x="22196" y="-28483"/>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9F8F5">
                <a:alpha val="69804"/>
              </a:srgbClr>
            </a:solidFill>
          </p:spPr>
        </p:sp>
      </p:gr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TextBox 7"/>
          <p:cNvSpPr txBox="1"/>
          <p:nvPr/>
        </p:nvSpPr>
        <p:spPr>
          <a:xfrm>
            <a:off x="7845475" y="2666644"/>
            <a:ext cx="10361563" cy="1665777"/>
          </a:xfrm>
          <a:prstGeom prst="rect">
            <a:avLst/>
          </a:prstGeom>
        </p:spPr>
        <p:txBody>
          <a:bodyPr wrap="square" lIns="0" tIns="0" rIns="0" bIns="0" rtlCol="0" anchor="t">
            <a:spAutoFit/>
          </a:bodyPr>
          <a:lstStyle/>
          <a:p>
            <a:pPr algn="l">
              <a:lnSpc>
                <a:spcPts val="6937"/>
              </a:lnSpc>
            </a:pPr>
            <a:r>
              <a:rPr lang="en-US" sz="3600" dirty="0">
                <a:solidFill>
                  <a:srgbClr val="161613"/>
                </a:solidFill>
                <a:latin typeface="DM Sans"/>
                <a:ea typeface="DM Sans"/>
                <a:cs typeface="DM Sans"/>
                <a:sym typeface="DM Sans"/>
              </a:rPr>
              <a:t>Time Series-Based Network Traffic Prediction: Enhancing QoS Management in 5G Networks</a:t>
            </a:r>
          </a:p>
        </p:txBody>
      </p:sp>
      <p:sp>
        <p:nvSpPr>
          <p:cNvPr id="9" name="TextBox 9"/>
          <p:cNvSpPr txBox="1"/>
          <p:nvPr/>
        </p:nvSpPr>
        <p:spPr>
          <a:xfrm>
            <a:off x="11887200" y="6999065"/>
            <a:ext cx="6019799" cy="2197012"/>
          </a:xfrm>
          <a:prstGeom prst="rect">
            <a:avLst/>
          </a:prstGeom>
        </p:spPr>
        <p:txBody>
          <a:bodyPr wrap="square" lIns="0" tIns="0" rIns="0" bIns="0" rtlCol="0" anchor="t">
            <a:spAutoFit/>
          </a:bodyPr>
          <a:lstStyle/>
          <a:p>
            <a:pPr algn="r">
              <a:lnSpc>
                <a:spcPts val="4375"/>
              </a:lnSpc>
            </a:pPr>
            <a:r>
              <a:rPr lang="en-US" sz="2000" dirty="0">
                <a:solidFill>
                  <a:srgbClr val="161613"/>
                </a:solidFill>
                <a:latin typeface="Inter"/>
                <a:ea typeface="Inter"/>
                <a:cs typeface="Inter"/>
                <a:sym typeface="Inter"/>
              </a:rPr>
              <a:t>Navtej </a:t>
            </a:r>
            <a:r>
              <a:rPr lang="en-US" sz="2000" dirty="0" err="1">
                <a:solidFill>
                  <a:srgbClr val="161613"/>
                </a:solidFill>
                <a:latin typeface="Inter"/>
                <a:ea typeface="Inter"/>
                <a:cs typeface="Inter"/>
                <a:sym typeface="Inter"/>
              </a:rPr>
              <a:t>Bagdy</a:t>
            </a:r>
            <a:r>
              <a:rPr lang="en-US" sz="2000" dirty="0">
                <a:solidFill>
                  <a:srgbClr val="161613"/>
                </a:solidFill>
                <a:latin typeface="Inter"/>
                <a:ea typeface="Inter"/>
                <a:cs typeface="Inter"/>
                <a:sym typeface="Inter"/>
              </a:rPr>
              <a:t> </a:t>
            </a:r>
            <a:r>
              <a:rPr lang="en-US" sz="2000" b="1" dirty="0">
                <a:solidFill>
                  <a:srgbClr val="161613"/>
                </a:solidFill>
                <a:latin typeface="Inter"/>
                <a:ea typeface="Inter"/>
                <a:cs typeface="Inter"/>
                <a:sym typeface="Inter"/>
              </a:rPr>
              <a:t>(21BCE1191)</a:t>
            </a:r>
          </a:p>
          <a:p>
            <a:pPr algn="r">
              <a:lnSpc>
                <a:spcPts val="4375"/>
              </a:lnSpc>
            </a:pPr>
            <a:r>
              <a:rPr lang="en-US" sz="2000" dirty="0">
                <a:solidFill>
                  <a:srgbClr val="161613"/>
                </a:solidFill>
                <a:latin typeface="Inter"/>
                <a:ea typeface="Inter"/>
                <a:cs typeface="Inter"/>
                <a:sym typeface="Inter"/>
              </a:rPr>
              <a:t>Aarindam Raina </a:t>
            </a:r>
            <a:r>
              <a:rPr lang="en-US" sz="2000" b="1" dirty="0">
                <a:solidFill>
                  <a:srgbClr val="161613"/>
                </a:solidFill>
                <a:latin typeface="Inter"/>
                <a:ea typeface="Inter"/>
                <a:cs typeface="Inter"/>
                <a:sym typeface="Inter"/>
              </a:rPr>
              <a:t>(21BCE1395)</a:t>
            </a:r>
          </a:p>
          <a:p>
            <a:pPr algn="r">
              <a:lnSpc>
                <a:spcPts val="4375"/>
              </a:lnSpc>
            </a:pPr>
            <a:r>
              <a:rPr lang="en-US" sz="2000" dirty="0">
                <a:solidFill>
                  <a:srgbClr val="161613"/>
                </a:solidFill>
                <a:latin typeface="Inter"/>
                <a:ea typeface="Inter"/>
                <a:cs typeface="Inter"/>
                <a:sym typeface="Inter"/>
              </a:rPr>
              <a:t>Yash Nair (</a:t>
            </a:r>
            <a:r>
              <a:rPr lang="en-US" sz="2000" b="1" dirty="0">
                <a:solidFill>
                  <a:srgbClr val="161613"/>
                </a:solidFill>
                <a:latin typeface="Inter"/>
                <a:ea typeface="Inter"/>
                <a:cs typeface="Inter"/>
                <a:sym typeface="Inter"/>
              </a:rPr>
              <a:t>21BRS1340)</a:t>
            </a:r>
          </a:p>
          <a:p>
            <a:pPr algn="r">
              <a:lnSpc>
                <a:spcPts val="4376"/>
              </a:lnSpc>
            </a:pPr>
            <a:r>
              <a:rPr lang="en-US" sz="2000" b="1" dirty="0">
                <a:solidFill>
                  <a:srgbClr val="161613"/>
                </a:solidFill>
                <a:latin typeface="Inter"/>
                <a:ea typeface="Inter"/>
                <a:cs typeface="Inter"/>
                <a:sym typeface="Inter"/>
              </a:rPr>
              <a:t>Guide: Dr. </a:t>
            </a:r>
            <a:r>
              <a:rPr lang="en-US" sz="2000" b="1" dirty="0" err="1">
                <a:solidFill>
                  <a:srgbClr val="161613"/>
                </a:solidFill>
                <a:latin typeface="Inter"/>
                <a:ea typeface="Inter"/>
                <a:cs typeface="Inter"/>
                <a:sym typeface="Inter"/>
              </a:rPr>
              <a:t>Kanthimathi</a:t>
            </a:r>
            <a:r>
              <a:rPr lang="en-US" sz="2000" b="1" dirty="0">
                <a:solidFill>
                  <a:srgbClr val="161613"/>
                </a:solidFill>
                <a:latin typeface="Inter"/>
                <a:ea typeface="Inter"/>
                <a:cs typeface="Inter"/>
                <a:sym typeface="Inter"/>
              </a:rPr>
              <a:t> S</a:t>
            </a:r>
          </a:p>
        </p:txBody>
      </p:sp>
      <p:grpSp>
        <p:nvGrpSpPr>
          <p:cNvPr id="10" name="Group 10"/>
          <p:cNvGrpSpPr/>
          <p:nvPr/>
        </p:nvGrpSpPr>
        <p:grpSpPr>
          <a:xfrm>
            <a:off x="7845475" y="8189862"/>
            <a:ext cx="463154" cy="463154"/>
            <a:chOff x="0" y="0"/>
            <a:chExt cx="617538" cy="617538"/>
          </a:xfrm>
        </p:grpSpPr>
        <p:sp>
          <p:nvSpPr>
            <p:cNvPr id="11" name="Freeform 11"/>
            <p:cNvSpPr/>
            <p:nvPr/>
          </p:nvSpPr>
          <p:spPr>
            <a:xfrm>
              <a:off x="0" y="0"/>
              <a:ext cx="617601" cy="617601"/>
            </a:xfrm>
            <a:custGeom>
              <a:avLst/>
              <a:gdLst/>
              <a:ahLst/>
              <a:cxnLst/>
              <a:rect l="l" t="t" r="r" b="b"/>
              <a:pathLst>
                <a:path w="617601" h="617601">
                  <a:moveTo>
                    <a:pt x="0" y="308737"/>
                  </a:moveTo>
                  <a:cubicBezTo>
                    <a:pt x="0" y="138303"/>
                    <a:pt x="138303" y="0"/>
                    <a:pt x="308737" y="0"/>
                  </a:cubicBezTo>
                  <a:cubicBezTo>
                    <a:pt x="310642" y="0"/>
                    <a:pt x="312547" y="889"/>
                    <a:pt x="313690" y="2413"/>
                  </a:cubicBezTo>
                  <a:lnTo>
                    <a:pt x="308737" y="6350"/>
                  </a:lnTo>
                  <a:lnTo>
                    <a:pt x="308737" y="0"/>
                  </a:lnTo>
                  <a:lnTo>
                    <a:pt x="308737" y="6350"/>
                  </a:lnTo>
                  <a:lnTo>
                    <a:pt x="308737" y="0"/>
                  </a:lnTo>
                  <a:cubicBezTo>
                    <a:pt x="479298" y="0"/>
                    <a:pt x="617601" y="138303"/>
                    <a:pt x="617601" y="308737"/>
                  </a:cubicBezTo>
                  <a:cubicBezTo>
                    <a:pt x="617601" y="311150"/>
                    <a:pt x="616204" y="313309"/>
                    <a:pt x="614045" y="314452"/>
                  </a:cubicBezTo>
                  <a:lnTo>
                    <a:pt x="611251" y="308737"/>
                  </a:lnTo>
                  <a:lnTo>
                    <a:pt x="617601" y="308737"/>
                  </a:lnTo>
                  <a:cubicBezTo>
                    <a:pt x="617601" y="479298"/>
                    <a:pt x="479298" y="617474"/>
                    <a:pt x="308864" y="617474"/>
                  </a:cubicBezTo>
                  <a:lnTo>
                    <a:pt x="308864" y="611124"/>
                  </a:lnTo>
                  <a:lnTo>
                    <a:pt x="308864" y="604774"/>
                  </a:lnTo>
                  <a:lnTo>
                    <a:pt x="308864" y="611124"/>
                  </a:lnTo>
                  <a:lnTo>
                    <a:pt x="308864" y="617474"/>
                  </a:lnTo>
                  <a:cubicBezTo>
                    <a:pt x="138303" y="617601"/>
                    <a:pt x="0" y="479298"/>
                    <a:pt x="0" y="308737"/>
                  </a:cubicBezTo>
                  <a:lnTo>
                    <a:pt x="6350" y="308737"/>
                  </a:lnTo>
                  <a:lnTo>
                    <a:pt x="0" y="308737"/>
                  </a:lnTo>
                  <a:moveTo>
                    <a:pt x="12700" y="308737"/>
                  </a:moveTo>
                  <a:lnTo>
                    <a:pt x="6350" y="308737"/>
                  </a:lnTo>
                  <a:lnTo>
                    <a:pt x="12700" y="308737"/>
                  </a:lnTo>
                  <a:cubicBezTo>
                    <a:pt x="12700" y="472313"/>
                    <a:pt x="145288" y="604901"/>
                    <a:pt x="308737" y="604901"/>
                  </a:cubicBezTo>
                  <a:cubicBezTo>
                    <a:pt x="312293" y="604901"/>
                    <a:pt x="315087" y="607695"/>
                    <a:pt x="315087" y="611251"/>
                  </a:cubicBezTo>
                  <a:cubicBezTo>
                    <a:pt x="315087" y="614807"/>
                    <a:pt x="312293" y="617601"/>
                    <a:pt x="308737" y="617601"/>
                  </a:cubicBezTo>
                  <a:cubicBezTo>
                    <a:pt x="305181" y="617601"/>
                    <a:pt x="302387" y="614807"/>
                    <a:pt x="302387" y="611251"/>
                  </a:cubicBezTo>
                  <a:cubicBezTo>
                    <a:pt x="302387" y="607695"/>
                    <a:pt x="305181" y="604901"/>
                    <a:pt x="308737" y="604901"/>
                  </a:cubicBezTo>
                  <a:cubicBezTo>
                    <a:pt x="472313" y="604901"/>
                    <a:pt x="604774" y="472313"/>
                    <a:pt x="604774" y="308864"/>
                  </a:cubicBezTo>
                  <a:cubicBezTo>
                    <a:pt x="604774" y="306451"/>
                    <a:pt x="606171" y="304292"/>
                    <a:pt x="608330" y="303149"/>
                  </a:cubicBezTo>
                  <a:lnTo>
                    <a:pt x="611124" y="308864"/>
                  </a:lnTo>
                  <a:lnTo>
                    <a:pt x="604774" y="308864"/>
                  </a:lnTo>
                  <a:cubicBezTo>
                    <a:pt x="604901" y="145288"/>
                    <a:pt x="472313" y="12700"/>
                    <a:pt x="308737" y="12700"/>
                  </a:cubicBezTo>
                  <a:cubicBezTo>
                    <a:pt x="306832" y="12700"/>
                    <a:pt x="304927" y="11811"/>
                    <a:pt x="303784" y="10287"/>
                  </a:cubicBezTo>
                  <a:lnTo>
                    <a:pt x="308737" y="6350"/>
                  </a:lnTo>
                  <a:lnTo>
                    <a:pt x="308737" y="12700"/>
                  </a:lnTo>
                  <a:cubicBezTo>
                    <a:pt x="145288" y="12700"/>
                    <a:pt x="12700" y="145288"/>
                    <a:pt x="12700" y="308737"/>
                  </a:cubicBezTo>
                  <a:close/>
                </a:path>
              </a:pathLst>
            </a:custGeom>
            <a:solidFill>
              <a:srgbClr val="FFFFFF"/>
            </a:solidFill>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8B0ADE-B3E8-3904-AB40-32D5F0201762}"/>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CA42D5F-521B-EDFC-1435-700FBFE44316}"/>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2DEEC237-C85C-D8FC-26C1-DE4E9596DEC2}"/>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1A6406C3-1A62-81E0-2D26-64CC1C807371}"/>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List of Modules</a:t>
            </a:r>
          </a:p>
        </p:txBody>
      </p:sp>
      <p:grpSp>
        <p:nvGrpSpPr>
          <p:cNvPr id="7" name="Group 7">
            <a:extLst>
              <a:ext uri="{FF2B5EF4-FFF2-40B4-BE49-F238E27FC236}">
                <a16:creationId xmlns:a16="http://schemas.microsoft.com/office/drawing/2014/main" id="{31955460-7585-F97A-C865-8706EEA87516}"/>
              </a:ext>
            </a:extLst>
          </p:cNvPr>
          <p:cNvGrpSpPr/>
          <p:nvPr/>
        </p:nvGrpSpPr>
        <p:grpSpPr>
          <a:xfrm>
            <a:off x="5146327" y="2454935"/>
            <a:ext cx="8036273" cy="6422365"/>
            <a:chOff x="-97222" y="-410002"/>
            <a:chExt cx="10660460" cy="8904426"/>
          </a:xfrm>
        </p:grpSpPr>
        <p:grpSp>
          <p:nvGrpSpPr>
            <p:cNvPr id="8" name="Group 8">
              <a:extLst>
                <a:ext uri="{FF2B5EF4-FFF2-40B4-BE49-F238E27FC236}">
                  <a16:creationId xmlns:a16="http://schemas.microsoft.com/office/drawing/2014/main" id="{92164BFD-2FC7-D4BD-DA7E-A18CA3BAC7FA}"/>
                </a:ext>
              </a:extLst>
            </p:cNvPr>
            <p:cNvGrpSpPr/>
            <p:nvPr/>
          </p:nvGrpSpPr>
          <p:grpSpPr>
            <a:xfrm>
              <a:off x="-97222" y="-410002"/>
              <a:ext cx="10660460" cy="8904426"/>
              <a:chOff x="-97222" y="-410002"/>
              <a:chExt cx="10660460" cy="8904426"/>
            </a:xfrm>
          </p:grpSpPr>
          <p:sp>
            <p:nvSpPr>
              <p:cNvPr id="9" name="Freeform 9">
                <a:extLst>
                  <a:ext uri="{FF2B5EF4-FFF2-40B4-BE49-F238E27FC236}">
                    <a16:creationId xmlns:a16="http://schemas.microsoft.com/office/drawing/2014/main" id="{F814D9B8-0F8C-DC66-275F-8303C6AB75CC}"/>
                  </a:ext>
                </a:extLst>
              </p:cNvPr>
              <p:cNvSpPr/>
              <p:nvPr/>
            </p:nvSpPr>
            <p:spPr>
              <a:xfrm>
                <a:off x="-97222" y="-410002"/>
                <a:ext cx="10660460" cy="8904426"/>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txBody>
              <a:bodyPr/>
              <a:lstStyle/>
              <a:p>
                <a:endParaRPr lang="en-IN" dirty="0"/>
              </a:p>
            </p:txBody>
          </p:sp>
        </p:grpSp>
        <p:sp>
          <p:nvSpPr>
            <p:cNvPr id="10" name="TextBox 10">
              <a:extLst>
                <a:ext uri="{FF2B5EF4-FFF2-40B4-BE49-F238E27FC236}">
                  <a16:creationId xmlns:a16="http://schemas.microsoft.com/office/drawing/2014/main" id="{B6442CD9-1252-68F0-0B38-461228888051}"/>
                </a:ext>
              </a:extLst>
            </p:cNvPr>
            <p:cNvSpPr txBox="1"/>
            <p:nvPr/>
          </p:nvSpPr>
          <p:spPr>
            <a:xfrm>
              <a:off x="201124" y="165201"/>
              <a:ext cx="9772833" cy="6827575"/>
            </a:xfrm>
            <a:prstGeom prst="rect">
              <a:avLst/>
            </a:prstGeom>
          </p:spPr>
          <p:txBody>
            <a:bodyPr wrap="square" lIns="0" tIns="0" rIns="0" bIns="0" rtlCol="0" anchor="t">
              <a:spAutoFit/>
            </a:bodyPr>
            <a:lstStyle/>
            <a:p>
              <a:pPr algn="l"/>
              <a:r>
                <a:rPr lang="en-IN" sz="3200" b="1" i="0" dirty="0">
                  <a:effectLst/>
                  <a:latin typeface="var(--font-fk-grotesk)"/>
                </a:rPr>
                <a:t>Module 1: </a:t>
              </a:r>
              <a:r>
                <a:rPr lang="en-IN" sz="3200" b="0" i="0" dirty="0">
                  <a:effectLst/>
                  <a:latin typeface="var(--font-fk-grotesk)"/>
                </a:rPr>
                <a:t>Data Collection</a:t>
              </a:r>
            </a:p>
            <a:p>
              <a:endParaRPr lang="en-IN" sz="3200" dirty="0">
                <a:latin typeface="var(--font-fk-grotesk)"/>
              </a:endParaRPr>
            </a:p>
            <a:p>
              <a:r>
                <a:rPr lang="en-IN" sz="3200" b="1" i="0" dirty="0">
                  <a:effectLst/>
                  <a:latin typeface="var(--font-fk-grotesk)"/>
                </a:rPr>
                <a:t>Module 2: </a:t>
              </a:r>
              <a:r>
                <a:rPr lang="en-IN" sz="3200" b="0" i="0" dirty="0">
                  <a:effectLst/>
                  <a:latin typeface="var(--font-fk-grotesk)"/>
                </a:rPr>
                <a:t>Data Processing</a:t>
              </a:r>
            </a:p>
            <a:p>
              <a:endParaRPr lang="en-IN" sz="3200" dirty="0">
                <a:latin typeface="var(--font-fk-grotesk)"/>
              </a:endParaRPr>
            </a:p>
            <a:p>
              <a:r>
                <a:rPr lang="en-IN" sz="3200" b="1" i="0" dirty="0">
                  <a:effectLst/>
                  <a:latin typeface="var(--font-fk-grotesk)"/>
                </a:rPr>
                <a:t>Module 3: </a:t>
              </a:r>
              <a:r>
                <a:rPr lang="en-IN" sz="3200" b="0" i="0" dirty="0">
                  <a:effectLst/>
                  <a:latin typeface="var(--font-fk-grotesk)"/>
                </a:rPr>
                <a:t>Traffic Prediction Engine</a:t>
              </a:r>
            </a:p>
            <a:p>
              <a:endParaRPr lang="en-IN" sz="3200" dirty="0">
                <a:latin typeface="var(--font-fk-grotesk)"/>
              </a:endParaRPr>
            </a:p>
            <a:p>
              <a:r>
                <a:rPr lang="en-IN" sz="3200" b="1" i="0" dirty="0">
                  <a:effectLst/>
                  <a:latin typeface="var(--font-fk-grotesk)"/>
                </a:rPr>
                <a:t>Module 4:</a:t>
              </a:r>
              <a:r>
                <a:rPr lang="en-IN" sz="3200" b="0" i="0" dirty="0">
                  <a:effectLst/>
                  <a:latin typeface="var(--font-fk-grotesk)"/>
                </a:rPr>
                <a:t> Resource Allocation Optimization</a:t>
              </a:r>
            </a:p>
            <a:p>
              <a:endParaRPr lang="en-IN" sz="3200" dirty="0">
                <a:latin typeface="var(--font-fk-grotesk)"/>
              </a:endParaRPr>
            </a:p>
            <a:p>
              <a:r>
                <a:rPr lang="en-IN" sz="3200" b="1" i="0" dirty="0">
                  <a:effectLst/>
                  <a:latin typeface="var(--font-fk-grotesk)"/>
                </a:rPr>
                <a:t>Module </a:t>
              </a:r>
              <a:r>
                <a:rPr lang="en-IN" sz="3200" b="1" dirty="0">
                  <a:latin typeface="var(--font-fk-grotesk)"/>
                </a:rPr>
                <a:t>5</a:t>
              </a:r>
              <a:r>
                <a:rPr lang="en-IN" sz="3200" b="1" i="0" dirty="0">
                  <a:effectLst/>
                  <a:latin typeface="var(--font-fk-grotesk)"/>
                </a:rPr>
                <a:t>: </a:t>
              </a:r>
              <a:r>
                <a:rPr lang="en-IN" sz="3200" b="0" i="0" dirty="0">
                  <a:effectLst/>
                  <a:latin typeface="var(--font-fk-grotesk)"/>
                </a:rPr>
                <a:t>Performance Evaluation</a:t>
              </a:r>
              <a:br>
                <a:rPr lang="en-IN" sz="3600" b="0" i="0" dirty="0">
                  <a:effectLst/>
                  <a:latin typeface="fkGroteskNeue"/>
                </a:rPr>
              </a:br>
              <a:endParaRPr lang="en-US" sz="3200" b="1" dirty="0">
                <a:solidFill>
                  <a:srgbClr val="161613"/>
                </a:solidFill>
                <a:latin typeface="DM Sans"/>
                <a:ea typeface="DM Sans"/>
                <a:cs typeface="DM Sans"/>
                <a:sym typeface="DM Sans"/>
              </a:endParaRPr>
            </a:p>
          </p:txBody>
        </p:sp>
        <p:sp>
          <p:nvSpPr>
            <p:cNvPr id="11" name="TextBox 11">
              <a:extLst>
                <a:ext uri="{FF2B5EF4-FFF2-40B4-BE49-F238E27FC236}">
                  <a16:creationId xmlns:a16="http://schemas.microsoft.com/office/drawing/2014/main" id="{88B21E54-EF38-796F-E52F-4651A28C5C3C}"/>
                </a:ext>
              </a:extLst>
            </p:cNvPr>
            <p:cNvSpPr txBox="1"/>
            <p:nvPr/>
          </p:nvSpPr>
          <p:spPr>
            <a:xfrm>
              <a:off x="378023" y="1109663"/>
              <a:ext cx="6237883" cy="542115"/>
            </a:xfrm>
            <a:prstGeom prst="rect">
              <a:avLst/>
            </a:prstGeom>
          </p:spPr>
          <p:txBody>
            <a:bodyPr lIns="0" tIns="0" rIns="0" bIns="0" rtlCol="0" anchor="t">
              <a:spAutoFit/>
            </a:bodyPr>
            <a:lstStyle/>
            <a:p>
              <a:pPr algn="l">
                <a:lnSpc>
                  <a:spcPts val="3562"/>
                </a:lnSpc>
              </a:pPr>
              <a:endParaRPr lang="en-US" sz="2000" dirty="0">
                <a:solidFill>
                  <a:srgbClr val="161613"/>
                </a:solidFill>
                <a:latin typeface="Inter"/>
                <a:ea typeface="Inter"/>
                <a:cs typeface="Inter"/>
                <a:sym typeface="Inter"/>
              </a:endParaRPr>
            </a:p>
          </p:txBody>
        </p:sp>
      </p:grpSp>
    </p:spTree>
    <p:extLst>
      <p:ext uri="{BB962C8B-B14F-4D97-AF65-F5344CB8AC3E}">
        <p14:creationId xmlns:p14="http://schemas.microsoft.com/office/powerpoint/2010/main" val="23029964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Modules</a:t>
            </a:r>
          </a:p>
        </p:txBody>
      </p:sp>
      <p:grpSp>
        <p:nvGrpSpPr>
          <p:cNvPr id="7" name="Group 7"/>
          <p:cNvGrpSpPr/>
          <p:nvPr/>
        </p:nvGrpSpPr>
        <p:grpSpPr>
          <a:xfrm>
            <a:off x="992238" y="2095500"/>
            <a:ext cx="7770762" cy="3962400"/>
            <a:chOff x="0" y="0"/>
            <a:chExt cx="7347643" cy="4449808"/>
          </a:xfrm>
        </p:grpSpPr>
        <p:grpSp>
          <p:nvGrpSpPr>
            <p:cNvPr id="8" name="Group 8"/>
            <p:cNvGrpSpPr/>
            <p:nvPr/>
          </p:nvGrpSpPr>
          <p:grpSpPr>
            <a:xfrm>
              <a:off x="0" y="0"/>
              <a:ext cx="6993890" cy="3185349"/>
              <a:chOff x="0" y="0"/>
              <a:chExt cx="6993890" cy="3185349"/>
            </a:xfrm>
          </p:grpSpPr>
          <p:sp>
            <p:nvSpPr>
              <p:cNvPr id="9" name="Freeform 9"/>
              <p:cNvSpPr/>
              <p:nvPr/>
            </p:nvSpPr>
            <p:spPr>
              <a:xfrm>
                <a:off x="0" y="0"/>
                <a:ext cx="6993890" cy="3185349"/>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sp>
        </p:grpSp>
        <p:sp>
          <p:nvSpPr>
            <p:cNvPr id="10" name="TextBox 10"/>
            <p:cNvSpPr txBox="1"/>
            <p:nvPr/>
          </p:nvSpPr>
          <p:spPr>
            <a:xfrm>
              <a:off x="201124" y="165199"/>
              <a:ext cx="7146519" cy="1631216"/>
            </a:xfrm>
            <a:prstGeom prst="rect">
              <a:avLst/>
            </a:prstGeom>
          </p:spPr>
          <p:txBody>
            <a:bodyPr wrap="square" lIns="0" tIns="0" rIns="0" bIns="0" rtlCol="0" anchor="t">
              <a:spAutoFit/>
            </a:bodyPr>
            <a:lstStyle/>
            <a:p>
              <a:pPr algn="l"/>
              <a:r>
                <a:rPr lang="en-IN" sz="2400" b="1" i="0" dirty="0">
                  <a:effectLst/>
                  <a:latin typeface="var(--font-fk-grotesk)"/>
                </a:rPr>
                <a:t>Module 1: Data Collection</a:t>
              </a:r>
            </a:p>
            <a:p>
              <a:br>
                <a:rPr lang="en-IN" sz="2800" b="0" i="0" dirty="0">
                  <a:effectLst/>
                  <a:latin typeface="fkGroteskNeue"/>
                </a:rPr>
              </a:br>
              <a:endParaRPr lang="en-US" sz="2750" b="1" dirty="0">
                <a:solidFill>
                  <a:srgbClr val="161613"/>
                </a:solidFill>
                <a:latin typeface="DM Sans"/>
                <a:ea typeface="DM Sans"/>
                <a:cs typeface="DM Sans"/>
                <a:sym typeface="DM Sans"/>
              </a:endParaRPr>
            </a:p>
          </p:txBody>
        </p:sp>
        <p:sp>
          <p:nvSpPr>
            <p:cNvPr id="11" name="TextBox 11"/>
            <p:cNvSpPr txBox="1"/>
            <p:nvPr/>
          </p:nvSpPr>
          <p:spPr>
            <a:xfrm>
              <a:off x="378023" y="1109663"/>
              <a:ext cx="6237883" cy="3340145"/>
            </a:xfrm>
            <a:prstGeom prst="rect">
              <a:avLst/>
            </a:prstGeom>
          </p:spPr>
          <p:txBody>
            <a:bodyPr lIns="0" tIns="0" rIns="0" bIns="0" rtlCol="0" anchor="t">
              <a:spAutoFit/>
            </a:bodyPr>
            <a:lstStyle/>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fkGroteskNeue"/>
                </a:rPr>
                <a:t>Captures real-time network traffic data using Wireshark and </a:t>
              </a:r>
              <a:r>
                <a:rPr kumimoji="0" lang="en-US" altLang="en-US" sz="2000" b="0" i="0" u="none" strike="noStrike" cap="none" normalizeH="0" baseline="0" dirty="0" err="1">
                  <a:ln>
                    <a:noFill/>
                  </a:ln>
                  <a:solidFill>
                    <a:schemeClr val="tx1"/>
                  </a:solidFill>
                  <a:effectLst/>
                  <a:latin typeface="var(--font-berkeley-mono)"/>
                </a:rPr>
                <a:t>tcpdump</a:t>
              </a:r>
              <a:r>
                <a:rPr kumimoji="0" lang="en-US" altLang="en-US" sz="2000" b="0" i="0" u="none" strike="noStrike" cap="none" normalizeH="0" baseline="0" dirty="0">
                  <a:ln>
                    <a:noFill/>
                  </a:ln>
                  <a:solidFill>
                    <a:schemeClr val="tx1"/>
                  </a:solidFill>
                  <a:effectLst/>
                  <a:latin typeface="fkGroteskNeue"/>
                </a:rPr>
                <a:t>.</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fkGroteskNeue"/>
                </a:rPr>
                <a:t>Stores essential metrics such as source and destination IPs, protocol types, packet lengths, and timestamps.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chemeClr val="tx1"/>
                </a:solidFill>
                <a:effectLst/>
                <a:latin typeface="Arial" panose="020B0604020202020204" pitchFamily="34" charset="0"/>
              </a:endParaRPr>
            </a:p>
            <a:p>
              <a:pPr algn="l">
                <a:lnSpc>
                  <a:spcPts val="3562"/>
                </a:lnSpc>
              </a:pPr>
              <a:endParaRPr lang="en-US" sz="2000" dirty="0">
                <a:solidFill>
                  <a:srgbClr val="161613"/>
                </a:solidFill>
                <a:latin typeface="Inter"/>
                <a:ea typeface="Inter"/>
                <a:cs typeface="Inter"/>
                <a:sym typeface="Inter"/>
              </a:endParaRPr>
            </a:p>
          </p:txBody>
        </p:sp>
      </p:grpSp>
      <p:grpSp>
        <p:nvGrpSpPr>
          <p:cNvPr id="12" name="Group 12"/>
          <p:cNvGrpSpPr/>
          <p:nvPr/>
        </p:nvGrpSpPr>
        <p:grpSpPr>
          <a:xfrm>
            <a:off x="9296400" y="2086730"/>
            <a:ext cx="8929166" cy="2828170"/>
            <a:chOff x="0" y="0"/>
            <a:chExt cx="8349555" cy="3185349"/>
          </a:xfrm>
        </p:grpSpPr>
        <p:grpSp>
          <p:nvGrpSpPr>
            <p:cNvPr id="13" name="Group 13"/>
            <p:cNvGrpSpPr/>
            <p:nvPr/>
          </p:nvGrpSpPr>
          <p:grpSpPr>
            <a:xfrm>
              <a:off x="0" y="0"/>
              <a:ext cx="6993890" cy="3185349"/>
              <a:chOff x="0" y="0"/>
              <a:chExt cx="6993890" cy="3185349"/>
            </a:xfrm>
          </p:grpSpPr>
          <p:sp>
            <p:nvSpPr>
              <p:cNvPr id="14" name="Freeform 14"/>
              <p:cNvSpPr/>
              <p:nvPr/>
            </p:nvSpPr>
            <p:spPr>
              <a:xfrm>
                <a:off x="0" y="0"/>
                <a:ext cx="6993890" cy="3185349"/>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sp>
        </p:grpSp>
        <p:sp>
          <p:nvSpPr>
            <p:cNvPr id="15" name="TextBox 15"/>
            <p:cNvSpPr txBox="1"/>
            <p:nvPr/>
          </p:nvSpPr>
          <p:spPr>
            <a:xfrm>
              <a:off x="378021" y="247272"/>
              <a:ext cx="7971534" cy="1631216"/>
            </a:xfrm>
            <a:prstGeom prst="rect">
              <a:avLst/>
            </a:prstGeom>
          </p:spPr>
          <p:txBody>
            <a:bodyPr wrap="square" lIns="0" tIns="0" rIns="0" bIns="0" rtlCol="0" anchor="t">
              <a:spAutoFit/>
            </a:bodyPr>
            <a:lstStyle/>
            <a:p>
              <a:pPr algn="l"/>
              <a:r>
                <a:rPr lang="en-IN" sz="2400" b="1" i="0" dirty="0">
                  <a:effectLst/>
                  <a:latin typeface="var(--font-fk-grotesk)"/>
                </a:rPr>
                <a:t>Module 2: Data Preprocessing</a:t>
              </a:r>
            </a:p>
            <a:p>
              <a:br>
                <a:rPr lang="en-IN" sz="2800" b="0" i="0" dirty="0">
                  <a:effectLst/>
                  <a:latin typeface="fkGroteskNeue"/>
                </a:rPr>
              </a:br>
              <a:endParaRPr lang="en-US" sz="2750" b="1" dirty="0">
                <a:solidFill>
                  <a:srgbClr val="161613"/>
                </a:solidFill>
                <a:latin typeface="DM Sans"/>
                <a:ea typeface="DM Sans"/>
                <a:cs typeface="DM Sans"/>
                <a:sym typeface="DM Sans"/>
              </a:endParaRPr>
            </a:p>
          </p:txBody>
        </p:sp>
        <p:sp>
          <p:nvSpPr>
            <p:cNvPr id="16" name="TextBox 16"/>
            <p:cNvSpPr txBox="1"/>
            <p:nvPr/>
          </p:nvSpPr>
          <p:spPr>
            <a:xfrm>
              <a:off x="378023" y="1109662"/>
              <a:ext cx="6237883" cy="542115"/>
            </a:xfrm>
            <a:prstGeom prst="rect">
              <a:avLst/>
            </a:prstGeom>
          </p:spPr>
          <p:txBody>
            <a:bodyPr lIns="0" tIns="0" rIns="0" bIns="0" rtlCol="0" anchor="t">
              <a:spAutoFit/>
            </a:bodyPr>
            <a:lstStyle/>
            <a:p>
              <a:pPr marL="342900" indent="-342900" algn="l">
                <a:lnSpc>
                  <a:spcPts val="3562"/>
                </a:lnSpc>
                <a:buFont typeface="Arial" panose="020B0604020202020204" pitchFamily="34" charset="0"/>
                <a:buChar char="•"/>
              </a:pPr>
              <a:endParaRPr lang="en-US" sz="2000" dirty="0">
                <a:solidFill>
                  <a:srgbClr val="161613"/>
                </a:solidFill>
                <a:latin typeface="Inter"/>
                <a:ea typeface="Inter"/>
                <a:cs typeface="Inter"/>
                <a:sym typeface="Inter"/>
              </a:endParaRPr>
            </a:p>
          </p:txBody>
        </p:sp>
      </p:grpSp>
      <p:pic>
        <p:nvPicPr>
          <p:cNvPr id="23" name="Picture 22">
            <a:extLst>
              <a:ext uri="{FF2B5EF4-FFF2-40B4-BE49-F238E27FC236}">
                <a16:creationId xmlns:a16="http://schemas.microsoft.com/office/drawing/2014/main" id="{FE6E6BE6-F20B-CD60-3465-6FFD37C74864}"/>
              </a:ext>
            </a:extLst>
          </p:cNvPr>
          <p:cNvPicPr>
            <a:picLocks noChangeAspect="1"/>
          </p:cNvPicPr>
          <p:nvPr/>
        </p:nvPicPr>
        <p:blipFill>
          <a:blip r:embed="rId3"/>
          <a:stretch>
            <a:fillRect/>
          </a:stretch>
        </p:blipFill>
        <p:spPr>
          <a:xfrm>
            <a:off x="1191687" y="5219700"/>
            <a:ext cx="6997740" cy="4273541"/>
          </a:xfrm>
          <a:prstGeom prst="rect">
            <a:avLst/>
          </a:prstGeom>
        </p:spPr>
      </p:pic>
      <p:pic>
        <p:nvPicPr>
          <p:cNvPr id="5" name="Picture 4">
            <a:extLst>
              <a:ext uri="{FF2B5EF4-FFF2-40B4-BE49-F238E27FC236}">
                <a16:creationId xmlns:a16="http://schemas.microsoft.com/office/drawing/2014/main" id="{48736C06-4702-878C-B31D-D2102DC89682}"/>
              </a:ext>
            </a:extLst>
          </p:cNvPr>
          <p:cNvPicPr>
            <a:picLocks noChangeAspect="1"/>
          </p:cNvPicPr>
          <p:nvPr/>
        </p:nvPicPr>
        <p:blipFill>
          <a:blip r:embed="rId4"/>
          <a:stretch>
            <a:fillRect/>
          </a:stretch>
        </p:blipFill>
        <p:spPr>
          <a:xfrm>
            <a:off x="9359142" y="5269736"/>
            <a:ext cx="7737171" cy="4040269"/>
          </a:xfrm>
          <a:prstGeom prst="rect">
            <a:avLst/>
          </a:prstGeom>
        </p:spPr>
      </p:pic>
      <p:sp>
        <p:nvSpPr>
          <p:cNvPr id="19" name="TextBox 18">
            <a:extLst>
              <a:ext uri="{FF2B5EF4-FFF2-40B4-BE49-F238E27FC236}">
                <a16:creationId xmlns:a16="http://schemas.microsoft.com/office/drawing/2014/main" id="{2DB87B56-61E1-EDB6-C51C-AE46753832C2}"/>
              </a:ext>
            </a:extLst>
          </p:cNvPr>
          <p:cNvSpPr txBox="1"/>
          <p:nvPr/>
        </p:nvSpPr>
        <p:spPr>
          <a:xfrm>
            <a:off x="9470734" y="2684358"/>
            <a:ext cx="7595099" cy="230832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Remove Irrelevant Columns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Encode Categorical Variables:</a:t>
            </a:r>
            <a:r>
              <a:rPr kumimoji="0" lang="en-US" altLang="en-US" b="0" i="0" u="none" strike="noStrike" cap="none" normalizeH="0" baseline="0" dirty="0">
                <a:ln>
                  <a:noFill/>
                </a:ln>
                <a:solidFill>
                  <a:schemeClr val="tx1"/>
                </a:solidFill>
                <a:effectLst/>
                <a:latin typeface="Arial" panose="020B0604020202020204" pitchFamily="34" charset="0"/>
              </a:rPr>
              <a:t> Applied </a:t>
            </a:r>
            <a:r>
              <a:rPr kumimoji="0" lang="en-US" altLang="en-US" b="1" i="0" u="none" strike="noStrike" cap="none" normalizeH="0" baseline="0" dirty="0">
                <a:ln>
                  <a:noFill/>
                </a:ln>
                <a:solidFill>
                  <a:schemeClr val="tx1"/>
                </a:solidFill>
                <a:effectLst/>
                <a:latin typeface="Arial" panose="020B0604020202020204" pitchFamily="34" charset="0"/>
              </a:rPr>
              <a:t>one-hot encoding</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Normalize Numerical Features:</a:t>
            </a:r>
            <a:r>
              <a:rPr kumimoji="0" lang="en-US" altLang="en-US" b="0" i="0" u="none" strike="noStrike" cap="none" normalizeH="0" baseline="0" dirty="0">
                <a:ln>
                  <a:noFill/>
                </a:ln>
                <a:solidFill>
                  <a:schemeClr val="tx1"/>
                </a:solidFill>
                <a:effectLst/>
                <a:latin typeface="Arial" panose="020B0604020202020204" pitchFamily="34" charset="0"/>
              </a:rPr>
              <a:t> Used </a:t>
            </a:r>
            <a:r>
              <a:rPr kumimoji="0" lang="en-US" altLang="en-US" b="1" i="0" u="none" strike="noStrike" cap="none" normalizeH="0" baseline="0" dirty="0">
                <a:ln>
                  <a:noFill/>
                </a:ln>
                <a:solidFill>
                  <a:schemeClr val="tx1"/>
                </a:solidFill>
                <a:effectLst/>
                <a:latin typeface="Arial" panose="020B0604020202020204" pitchFamily="34" charset="0"/>
              </a:rPr>
              <a:t>Min-Max Scaling</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Extract TCP Payload:</a:t>
            </a:r>
            <a:r>
              <a:rPr kumimoji="0" lang="en-US" altLang="en-US" b="0" i="0" u="none" strike="noStrike" cap="none" normalizeH="0" baseline="0" dirty="0">
                <a:ln>
                  <a:noFill/>
                </a:ln>
                <a:solidFill>
                  <a:schemeClr val="tx1"/>
                </a:solidFill>
                <a:effectLst/>
                <a:latin typeface="Arial" panose="020B0604020202020204" pitchFamily="34" charset="0"/>
              </a:rPr>
              <a:t> Converted valid </a:t>
            </a:r>
            <a:r>
              <a:rPr kumimoji="0" lang="en-US" altLang="en-US" b="1" i="0" u="none" strike="noStrike" cap="none" normalizeH="0" baseline="0" dirty="0">
                <a:ln>
                  <a:noFill/>
                </a:ln>
                <a:solidFill>
                  <a:schemeClr val="tx1"/>
                </a:solidFill>
                <a:effectLst/>
                <a:latin typeface="Arial" panose="020B0604020202020204" pitchFamily="34" charset="0"/>
              </a:rPr>
              <a:t>hex values to uint8 arrays.</a:t>
            </a: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Process Payload Column:</a:t>
            </a:r>
            <a:r>
              <a:rPr kumimoji="0" lang="en-US" altLang="en-US" b="0" i="0" u="none" strike="noStrike" cap="none" normalizeH="0" baseline="0" dirty="0">
                <a:ln>
                  <a:noFill/>
                </a:ln>
                <a:solidFill>
                  <a:schemeClr val="tx1"/>
                </a:solidFill>
                <a:effectLst/>
                <a:latin typeface="Arial" panose="020B0604020202020204" pitchFamily="34" charset="0"/>
              </a:rPr>
              <a:t> Applied </a:t>
            </a:r>
            <a:r>
              <a:rPr kumimoji="0" lang="en-US" altLang="en-US" b="1" i="0" u="none" strike="noStrike" cap="none" normalizeH="0" baseline="0" dirty="0">
                <a:ln>
                  <a:noFill/>
                </a:ln>
                <a:solidFill>
                  <a:schemeClr val="tx1"/>
                </a:solidFill>
                <a:effectLst/>
                <a:latin typeface="Arial" panose="020B0604020202020204" pitchFamily="34" charset="0"/>
              </a:rPr>
              <a:t>zero-padding</a:t>
            </a:r>
            <a:r>
              <a:rPr kumimoji="0" lang="en-US" altLang="en-US" b="0" i="0" u="none" strike="noStrike" cap="none" normalizeH="0" baseline="0" dirty="0">
                <a:ln>
                  <a:noFill/>
                </a:ln>
                <a:solidFill>
                  <a:schemeClr val="tx1"/>
                </a:solidFill>
                <a:effectLst/>
                <a:latin typeface="Arial" panose="020B0604020202020204" pitchFamily="34" charset="0"/>
              </a:rPr>
              <a:t> to standardize payload lengths.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Convert to NumPy Arrays:</a:t>
            </a:r>
            <a:r>
              <a:rPr kumimoji="0" lang="en-US" altLang="en-US" b="0" i="0" u="none" strike="noStrike" cap="none" normalizeH="0" baseline="0" dirty="0">
                <a:ln>
                  <a:noFill/>
                </a:ln>
                <a:solidFill>
                  <a:schemeClr val="tx1"/>
                </a:solidFill>
                <a:effectLst/>
                <a:latin typeface="Arial" panose="020B0604020202020204" pitchFamily="34" charset="0"/>
              </a:rPr>
              <a:t> Extracted </a:t>
            </a:r>
            <a:r>
              <a:rPr kumimoji="0" lang="en-US" altLang="en-US" b="1" i="0" u="none" strike="noStrike" cap="none" normalizeH="0" baseline="0" dirty="0">
                <a:ln>
                  <a:noFill/>
                </a:ln>
                <a:solidFill>
                  <a:schemeClr val="tx1"/>
                </a:solidFill>
                <a:effectLst/>
                <a:latin typeface="Arial" panose="020B0604020202020204" pitchFamily="34" charset="0"/>
              </a:rPr>
              <a:t>features (X)</a:t>
            </a:r>
            <a:r>
              <a:rPr kumimoji="0" lang="en-US" altLang="en-US" b="0" i="0" u="none" strike="noStrike" cap="none" normalizeH="0" baseline="0" dirty="0">
                <a:ln>
                  <a:noFill/>
                </a:ln>
                <a:solidFill>
                  <a:schemeClr val="tx1"/>
                </a:solidFill>
                <a:effectLst/>
                <a:latin typeface="Arial" panose="020B0604020202020204" pitchFamily="34" charset="0"/>
              </a:rPr>
              <a:t> and </a:t>
            </a:r>
            <a:r>
              <a:rPr kumimoji="0" lang="en-US" altLang="en-US" b="1" i="0" u="none" strike="noStrike" cap="none" normalizeH="0" baseline="0" dirty="0">
                <a:ln>
                  <a:noFill/>
                </a:ln>
                <a:solidFill>
                  <a:schemeClr val="tx1"/>
                </a:solidFill>
                <a:effectLst/>
                <a:latin typeface="Arial" panose="020B0604020202020204" pitchFamily="34" charset="0"/>
              </a:rPr>
              <a:t>labels (y)</a:t>
            </a:r>
            <a:endParaRPr kumimoji="0" lang="en-US" altLang="en-US" b="0" i="0" u="none" strike="noStrike" cap="none" normalizeH="0" baseline="0" dirty="0">
              <a:ln>
                <a:noFill/>
              </a:ln>
              <a:solidFill>
                <a:schemeClr val="tx1"/>
              </a:solidFill>
              <a:effectLst/>
              <a:latin typeface="Arial" panose="020B0604020202020204" pitchFamily="34" charset="0"/>
            </a:endParaRPr>
          </a:p>
          <a:p>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EF9710-5449-691F-C346-BBD4E9A9AF71}"/>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1708ABFC-4F99-7883-BB10-BCB88D8618C4}"/>
              </a:ext>
            </a:extLst>
          </p:cNvPr>
          <p:cNvGrpSpPr/>
          <p:nvPr/>
        </p:nvGrpSpPr>
        <p:grpSpPr>
          <a:xfrm>
            <a:off x="0" y="-38100"/>
            <a:ext cx="18288000" cy="10287000"/>
            <a:chOff x="0" y="0"/>
            <a:chExt cx="24384000" cy="13716000"/>
          </a:xfrm>
        </p:grpSpPr>
        <p:sp>
          <p:nvSpPr>
            <p:cNvPr id="3" name="Freeform 3">
              <a:extLst>
                <a:ext uri="{FF2B5EF4-FFF2-40B4-BE49-F238E27FC236}">
                  <a16:creationId xmlns:a16="http://schemas.microsoft.com/office/drawing/2014/main" id="{7999324C-DDEA-DDDA-3013-BB2034601590}"/>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A78A74A1-9015-5FC0-3980-3D9D654125B3}"/>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Modules</a:t>
            </a:r>
          </a:p>
        </p:txBody>
      </p:sp>
      <p:grpSp>
        <p:nvGrpSpPr>
          <p:cNvPr id="4" name="Group 17">
            <a:extLst>
              <a:ext uri="{FF2B5EF4-FFF2-40B4-BE49-F238E27FC236}">
                <a16:creationId xmlns:a16="http://schemas.microsoft.com/office/drawing/2014/main" id="{4EA7F070-6CE5-5028-B520-B12D3B4FEECA}"/>
              </a:ext>
            </a:extLst>
          </p:cNvPr>
          <p:cNvGrpSpPr/>
          <p:nvPr/>
        </p:nvGrpSpPr>
        <p:grpSpPr>
          <a:xfrm>
            <a:off x="762000" y="2552700"/>
            <a:ext cx="9005368" cy="2514600"/>
            <a:chOff x="0" y="0"/>
            <a:chExt cx="7807226" cy="3352800"/>
          </a:xfrm>
        </p:grpSpPr>
        <p:grpSp>
          <p:nvGrpSpPr>
            <p:cNvPr id="5" name="Group 18">
              <a:extLst>
                <a:ext uri="{FF2B5EF4-FFF2-40B4-BE49-F238E27FC236}">
                  <a16:creationId xmlns:a16="http://schemas.microsoft.com/office/drawing/2014/main" id="{3CD93B50-6964-1AD3-3BCA-A4C01A42C44D}"/>
                </a:ext>
              </a:extLst>
            </p:cNvPr>
            <p:cNvGrpSpPr/>
            <p:nvPr/>
          </p:nvGrpSpPr>
          <p:grpSpPr>
            <a:xfrm>
              <a:off x="0" y="0"/>
              <a:ext cx="6993890" cy="3352800"/>
              <a:chOff x="0" y="0"/>
              <a:chExt cx="6993890" cy="3352800"/>
            </a:xfrm>
          </p:grpSpPr>
          <p:sp>
            <p:nvSpPr>
              <p:cNvPr id="24" name="Freeform 19">
                <a:extLst>
                  <a:ext uri="{FF2B5EF4-FFF2-40B4-BE49-F238E27FC236}">
                    <a16:creationId xmlns:a16="http://schemas.microsoft.com/office/drawing/2014/main" id="{D742A012-7810-BB92-DB57-A7BCAF99A511}"/>
                  </a:ext>
                </a:extLst>
              </p:cNvPr>
              <p:cNvSpPr/>
              <p:nvPr/>
            </p:nvSpPr>
            <p:spPr>
              <a:xfrm>
                <a:off x="0" y="0"/>
                <a:ext cx="6993890" cy="3352800"/>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sp>
        </p:grpSp>
        <p:sp>
          <p:nvSpPr>
            <p:cNvPr id="22" name="TextBox 20">
              <a:extLst>
                <a:ext uri="{FF2B5EF4-FFF2-40B4-BE49-F238E27FC236}">
                  <a16:creationId xmlns:a16="http://schemas.microsoft.com/office/drawing/2014/main" id="{F6EE6FA5-2D75-97ED-BAEA-C99D77424C00}"/>
                </a:ext>
              </a:extLst>
            </p:cNvPr>
            <p:cNvSpPr txBox="1"/>
            <p:nvPr/>
          </p:nvSpPr>
          <p:spPr>
            <a:xfrm>
              <a:off x="378025" y="368500"/>
              <a:ext cx="7429201" cy="1477328"/>
            </a:xfrm>
            <a:prstGeom prst="rect">
              <a:avLst/>
            </a:prstGeom>
          </p:spPr>
          <p:txBody>
            <a:bodyPr wrap="square" lIns="0" tIns="0" rIns="0" bIns="0" rtlCol="0" anchor="t">
              <a:spAutoFit/>
            </a:bodyPr>
            <a:lstStyle/>
            <a:p>
              <a:pPr algn="l"/>
              <a:r>
                <a:rPr lang="en-IN" sz="2400" b="1" i="0" dirty="0">
                  <a:effectLst/>
                  <a:latin typeface="var(--font-fk-grotesk)"/>
                </a:rPr>
                <a:t>Module 3: Traffic Prediction Engine</a:t>
              </a:r>
            </a:p>
            <a:p>
              <a:br>
                <a:rPr lang="en-IN" sz="2400" b="0" i="0" dirty="0">
                  <a:effectLst/>
                  <a:latin typeface="fkGroteskNeue"/>
                </a:rPr>
              </a:br>
              <a:endParaRPr lang="en-US" sz="2400" b="1" dirty="0">
                <a:solidFill>
                  <a:srgbClr val="161613"/>
                </a:solidFill>
                <a:latin typeface="DM Sans"/>
                <a:ea typeface="DM Sans"/>
                <a:cs typeface="DM Sans"/>
                <a:sym typeface="DM Sans"/>
              </a:endParaRPr>
            </a:p>
          </p:txBody>
        </p:sp>
        <p:sp>
          <p:nvSpPr>
            <p:cNvPr id="23" name="TextBox 21">
              <a:extLst>
                <a:ext uri="{FF2B5EF4-FFF2-40B4-BE49-F238E27FC236}">
                  <a16:creationId xmlns:a16="http://schemas.microsoft.com/office/drawing/2014/main" id="{E9D82F8A-DEC8-E555-64FB-53BBA55EF292}"/>
                </a:ext>
              </a:extLst>
            </p:cNvPr>
            <p:cNvSpPr txBox="1"/>
            <p:nvPr/>
          </p:nvSpPr>
          <p:spPr>
            <a:xfrm>
              <a:off x="378025" y="1109663"/>
              <a:ext cx="6237883" cy="2183589"/>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0" i="0" dirty="0">
                  <a:effectLst/>
                  <a:latin typeface="fkGroteskNeue"/>
                </a:rPr>
                <a:t>Implements the BILSTM model for forecasting future network traffic based on historical data.</a:t>
              </a:r>
            </a:p>
            <a:p>
              <a:pPr marL="342900" indent="-342900" algn="l">
                <a:buFont typeface="Arial" panose="020B0604020202020204" pitchFamily="34" charset="0"/>
                <a:buChar char="•"/>
              </a:pPr>
              <a:r>
                <a:rPr lang="en-US" sz="2000" b="0" i="0" dirty="0">
                  <a:effectLst/>
                  <a:latin typeface="fkGroteskNeue"/>
                </a:rPr>
                <a:t>Trains the model using preprocessed traffic data to predict future traffic loads.</a:t>
              </a:r>
            </a:p>
            <a:p>
              <a:pPr marL="342900" indent="-342900" algn="l">
                <a:lnSpc>
                  <a:spcPts val="3562"/>
                </a:lnSpc>
                <a:buFont typeface="Arial" panose="020B0604020202020204" pitchFamily="34" charset="0"/>
                <a:buChar char="•"/>
              </a:pPr>
              <a:endParaRPr lang="en-US" sz="2000" dirty="0">
                <a:solidFill>
                  <a:srgbClr val="161613"/>
                </a:solidFill>
                <a:latin typeface="Inter"/>
                <a:ea typeface="Inter"/>
                <a:cs typeface="Inter"/>
                <a:sym typeface="Inter"/>
              </a:endParaRPr>
            </a:p>
          </p:txBody>
        </p:sp>
      </p:grpSp>
      <p:grpSp>
        <p:nvGrpSpPr>
          <p:cNvPr id="25" name="Group 7">
            <a:extLst>
              <a:ext uri="{FF2B5EF4-FFF2-40B4-BE49-F238E27FC236}">
                <a16:creationId xmlns:a16="http://schemas.microsoft.com/office/drawing/2014/main" id="{7BD07E6C-4012-DCFF-9E84-21D001612C0C}"/>
              </a:ext>
            </a:extLst>
          </p:cNvPr>
          <p:cNvGrpSpPr/>
          <p:nvPr/>
        </p:nvGrpSpPr>
        <p:grpSpPr>
          <a:xfrm>
            <a:off x="762000" y="6009772"/>
            <a:ext cx="9352437" cy="2514600"/>
            <a:chOff x="27866" y="-547335"/>
            <a:chExt cx="8150934" cy="3352800"/>
          </a:xfrm>
        </p:grpSpPr>
        <p:grpSp>
          <p:nvGrpSpPr>
            <p:cNvPr id="26" name="Group 8">
              <a:extLst>
                <a:ext uri="{FF2B5EF4-FFF2-40B4-BE49-F238E27FC236}">
                  <a16:creationId xmlns:a16="http://schemas.microsoft.com/office/drawing/2014/main" id="{757B5F33-DF82-2EA5-25E0-BD0BB56C3F38}"/>
                </a:ext>
              </a:extLst>
            </p:cNvPr>
            <p:cNvGrpSpPr/>
            <p:nvPr/>
          </p:nvGrpSpPr>
          <p:grpSpPr>
            <a:xfrm>
              <a:off x="27866" y="-547335"/>
              <a:ext cx="6993890" cy="3352800"/>
              <a:chOff x="27866" y="-547335"/>
              <a:chExt cx="6993890" cy="3352800"/>
            </a:xfrm>
          </p:grpSpPr>
          <p:sp>
            <p:nvSpPr>
              <p:cNvPr id="29" name="Freeform 9">
                <a:extLst>
                  <a:ext uri="{FF2B5EF4-FFF2-40B4-BE49-F238E27FC236}">
                    <a16:creationId xmlns:a16="http://schemas.microsoft.com/office/drawing/2014/main" id="{92B723DA-E5DC-083E-E5E2-94FE0D8203AE}"/>
                  </a:ext>
                </a:extLst>
              </p:cNvPr>
              <p:cNvSpPr/>
              <p:nvPr/>
            </p:nvSpPr>
            <p:spPr>
              <a:xfrm>
                <a:off x="27866" y="-547335"/>
                <a:ext cx="6993890" cy="3352800"/>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txBody>
              <a:bodyPr/>
              <a:lstStyle/>
              <a:p>
                <a:endParaRPr lang="en-IN" dirty="0"/>
              </a:p>
            </p:txBody>
          </p:sp>
        </p:grpSp>
        <p:sp>
          <p:nvSpPr>
            <p:cNvPr id="27" name="TextBox 10">
              <a:extLst>
                <a:ext uri="{FF2B5EF4-FFF2-40B4-BE49-F238E27FC236}">
                  <a16:creationId xmlns:a16="http://schemas.microsoft.com/office/drawing/2014/main" id="{6037B16F-DFF9-BC13-A7C5-B7FDCDE40A86}"/>
                </a:ext>
              </a:extLst>
            </p:cNvPr>
            <p:cNvSpPr txBox="1"/>
            <p:nvPr/>
          </p:nvSpPr>
          <p:spPr>
            <a:xfrm>
              <a:off x="201124" y="-178835"/>
              <a:ext cx="7977676" cy="1477328"/>
            </a:xfrm>
            <a:prstGeom prst="rect">
              <a:avLst/>
            </a:prstGeom>
          </p:spPr>
          <p:txBody>
            <a:bodyPr wrap="square" lIns="0" tIns="0" rIns="0" bIns="0" rtlCol="0" anchor="t">
              <a:spAutoFit/>
            </a:bodyPr>
            <a:lstStyle/>
            <a:p>
              <a:r>
                <a:rPr lang="en-IN" sz="2400" b="1" i="0" dirty="0">
                  <a:effectLst/>
                  <a:latin typeface="var(--font-fk-grotesk)"/>
                </a:rPr>
                <a:t>Module 4: Resource Allocation Optimization</a:t>
              </a:r>
            </a:p>
            <a:p>
              <a:br>
                <a:rPr lang="en-IN" sz="2400" b="0" i="0" dirty="0">
                  <a:effectLst/>
                  <a:latin typeface="fkGroteskNeue"/>
                </a:rPr>
              </a:br>
              <a:endParaRPr lang="en-US" sz="2400" b="1" dirty="0">
                <a:solidFill>
                  <a:srgbClr val="161613"/>
                </a:solidFill>
                <a:latin typeface="DM Sans"/>
                <a:ea typeface="DM Sans"/>
                <a:cs typeface="DM Sans"/>
                <a:sym typeface="DM Sans"/>
              </a:endParaRPr>
            </a:p>
          </p:txBody>
        </p:sp>
        <p:sp>
          <p:nvSpPr>
            <p:cNvPr id="28" name="TextBox 11">
              <a:extLst>
                <a:ext uri="{FF2B5EF4-FFF2-40B4-BE49-F238E27FC236}">
                  <a16:creationId xmlns:a16="http://schemas.microsoft.com/office/drawing/2014/main" id="{2EDD802F-C7D5-A0C3-348C-53F4DFE3AF40}"/>
                </a:ext>
              </a:extLst>
            </p:cNvPr>
            <p:cNvSpPr txBox="1"/>
            <p:nvPr/>
          </p:nvSpPr>
          <p:spPr>
            <a:xfrm>
              <a:off x="361367" y="559829"/>
              <a:ext cx="6237883" cy="1641475"/>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0" i="0" dirty="0">
                  <a:effectLst/>
                  <a:latin typeface="fkGroteskNeue"/>
                </a:rPr>
                <a:t>Analyzes predicted traffic loads to inform dynamic resource allocation strategies within the User Plane Function (UPF).</a:t>
              </a:r>
            </a:p>
            <a:p>
              <a:pPr marL="342900" indent="-342900" algn="l">
                <a:buFont typeface="Arial" panose="020B0604020202020204" pitchFamily="34" charset="0"/>
                <a:buChar char="•"/>
              </a:pPr>
              <a:r>
                <a:rPr lang="en-US" sz="2000" b="0" i="0" dirty="0">
                  <a:effectLst/>
                  <a:latin typeface="fkGroteskNeue"/>
                </a:rPr>
                <a:t>Applies prioritization policies based on predicted loads to ensure efficient bandwidth allocation.</a:t>
              </a:r>
            </a:p>
          </p:txBody>
        </p:sp>
      </p:grpSp>
      <p:pic>
        <p:nvPicPr>
          <p:cNvPr id="1026" name="Picture 2" descr="102,000+ Machine Learning Stock Photos ...">
            <a:extLst>
              <a:ext uri="{FF2B5EF4-FFF2-40B4-BE49-F238E27FC236}">
                <a16:creationId xmlns:a16="http://schemas.microsoft.com/office/drawing/2014/main" id="{A98F3334-1456-B9E2-5974-A2AA6F061B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67368" y="1227466"/>
            <a:ext cx="7899325" cy="72969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9837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B4E9E2-8F55-4D08-B312-1E8DBACE73C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70A36ABA-751B-2B42-BEEB-D605DBD94F58}"/>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3DDA726A-83D9-B289-9E07-58E962DAFBF8}"/>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1D245EB6-4840-9E7F-5C51-A75FE86AB010}"/>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Modules</a:t>
            </a:r>
          </a:p>
        </p:txBody>
      </p:sp>
      <p:pic>
        <p:nvPicPr>
          <p:cNvPr id="2050" name="Picture 2" descr="Basics of Computer Networking ...">
            <a:extLst>
              <a:ext uri="{FF2B5EF4-FFF2-40B4-BE49-F238E27FC236}">
                <a16:creationId xmlns:a16="http://schemas.microsoft.com/office/drawing/2014/main" id="{BBB0DA59-3CCA-0211-8254-69B7033B5E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2254256"/>
            <a:ext cx="7703164" cy="6535061"/>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17">
            <a:extLst>
              <a:ext uri="{FF2B5EF4-FFF2-40B4-BE49-F238E27FC236}">
                <a16:creationId xmlns:a16="http://schemas.microsoft.com/office/drawing/2014/main" id="{6CE079FE-2006-AB9D-8AD4-2CADA179B33F}"/>
              </a:ext>
            </a:extLst>
          </p:cNvPr>
          <p:cNvGrpSpPr/>
          <p:nvPr/>
        </p:nvGrpSpPr>
        <p:grpSpPr>
          <a:xfrm>
            <a:off x="10147876" y="4305300"/>
            <a:ext cx="8170675" cy="2678906"/>
            <a:chOff x="0" y="0"/>
            <a:chExt cx="7807226" cy="3571874"/>
          </a:xfrm>
        </p:grpSpPr>
        <p:grpSp>
          <p:nvGrpSpPr>
            <p:cNvPr id="11" name="Group 18">
              <a:extLst>
                <a:ext uri="{FF2B5EF4-FFF2-40B4-BE49-F238E27FC236}">
                  <a16:creationId xmlns:a16="http://schemas.microsoft.com/office/drawing/2014/main" id="{4AE2F999-4B89-E5EE-BFC1-1CD6C5EC95D5}"/>
                </a:ext>
              </a:extLst>
            </p:cNvPr>
            <p:cNvGrpSpPr/>
            <p:nvPr/>
          </p:nvGrpSpPr>
          <p:grpSpPr>
            <a:xfrm>
              <a:off x="0" y="0"/>
              <a:ext cx="6993890" cy="3571874"/>
              <a:chOff x="0" y="0"/>
              <a:chExt cx="6993890" cy="3571874"/>
            </a:xfrm>
          </p:grpSpPr>
          <p:sp>
            <p:nvSpPr>
              <p:cNvPr id="24" name="Freeform 19">
                <a:extLst>
                  <a:ext uri="{FF2B5EF4-FFF2-40B4-BE49-F238E27FC236}">
                    <a16:creationId xmlns:a16="http://schemas.microsoft.com/office/drawing/2014/main" id="{B67F0541-8B28-9E8A-E958-95A93FB87DE8}"/>
                  </a:ext>
                </a:extLst>
              </p:cNvPr>
              <p:cNvSpPr/>
              <p:nvPr/>
            </p:nvSpPr>
            <p:spPr>
              <a:xfrm>
                <a:off x="0" y="0"/>
                <a:ext cx="6993890" cy="3571874"/>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sp>
        </p:grpSp>
        <p:sp>
          <p:nvSpPr>
            <p:cNvPr id="22" name="TextBox 20">
              <a:extLst>
                <a:ext uri="{FF2B5EF4-FFF2-40B4-BE49-F238E27FC236}">
                  <a16:creationId xmlns:a16="http://schemas.microsoft.com/office/drawing/2014/main" id="{8A8ECDBA-C9A6-1411-8B3A-02F1C35A93EF}"/>
                </a:ext>
              </a:extLst>
            </p:cNvPr>
            <p:cNvSpPr txBox="1"/>
            <p:nvPr/>
          </p:nvSpPr>
          <p:spPr>
            <a:xfrm>
              <a:off x="378025" y="368500"/>
              <a:ext cx="7429201" cy="1477328"/>
            </a:xfrm>
            <a:prstGeom prst="rect">
              <a:avLst/>
            </a:prstGeom>
          </p:spPr>
          <p:txBody>
            <a:bodyPr wrap="square" lIns="0" tIns="0" rIns="0" bIns="0" rtlCol="0" anchor="t">
              <a:spAutoFit/>
            </a:bodyPr>
            <a:lstStyle/>
            <a:p>
              <a:r>
                <a:rPr lang="en-IN" sz="2400" b="1" i="0" dirty="0">
                  <a:effectLst/>
                  <a:latin typeface="var(--font-fk-grotesk)"/>
                </a:rPr>
                <a:t>Module 5: Performance Evaluation Module</a:t>
              </a:r>
            </a:p>
            <a:p>
              <a:pPr algn="l"/>
              <a:br>
                <a:rPr lang="en-IN" sz="2400" b="0" i="0" dirty="0">
                  <a:effectLst/>
                  <a:latin typeface="fkGroteskNeue"/>
                </a:rPr>
              </a:br>
              <a:endParaRPr lang="en-US" sz="2400" b="1" dirty="0">
                <a:solidFill>
                  <a:srgbClr val="161613"/>
                </a:solidFill>
                <a:latin typeface="DM Sans"/>
                <a:ea typeface="DM Sans"/>
                <a:cs typeface="DM Sans"/>
                <a:sym typeface="DM Sans"/>
              </a:endParaRPr>
            </a:p>
          </p:txBody>
        </p:sp>
        <p:sp>
          <p:nvSpPr>
            <p:cNvPr id="23" name="TextBox 21">
              <a:extLst>
                <a:ext uri="{FF2B5EF4-FFF2-40B4-BE49-F238E27FC236}">
                  <a16:creationId xmlns:a16="http://schemas.microsoft.com/office/drawing/2014/main" id="{E7AEF47B-D783-018C-FA0D-431A1FDF7EB6}"/>
                </a:ext>
              </a:extLst>
            </p:cNvPr>
            <p:cNvSpPr txBox="1"/>
            <p:nvPr/>
          </p:nvSpPr>
          <p:spPr>
            <a:xfrm>
              <a:off x="406400" y="951154"/>
              <a:ext cx="6237883" cy="1641474"/>
            </a:xfrm>
            <a:prstGeom prst="rect">
              <a:avLst/>
            </a:prstGeom>
          </p:spPr>
          <p:txBody>
            <a:bodyPr lIns="0" tIns="0" rIns="0" bIns="0" rtlCol="0" anchor="t">
              <a:spAutoFit/>
            </a:bodyPr>
            <a:lstStyle/>
            <a:p>
              <a:pPr marL="342900" indent="-342900" algn="l">
                <a:buFont typeface="Arial" panose="020B0604020202020204" pitchFamily="34" charset="0"/>
                <a:buChar char="•"/>
              </a:pPr>
              <a:r>
                <a:rPr lang="en-US" sz="2000" b="0" i="0" dirty="0">
                  <a:effectLst/>
                  <a:latin typeface="fkGroteskNeue"/>
                </a:rPr>
                <a:t>Evaluates the effectiveness of the prediction model using metrics such as the precision, accuracy and the F-1 Score</a:t>
              </a:r>
            </a:p>
            <a:p>
              <a:pPr marL="342900" indent="-342900" algn="l">
                <a:buFont typeface="Arial" panose="020B0604020202020204" pitchFamily="34" charset="0"/>
                <a:buChar char="•"/>
              </a:pPr>
              <a:r>
                <a:rPr lang="en-US" sz="2000" b="0" i="0" dirty="0">
                  <a:effectLst/>
                  <a:latin typeface="fkGroteskNeue"/>
                </a:rPr>
                <a:t>Generates reports on model performance and resource allocation efficiency.</a:t>
              </a:r>
            </a:p>
          </p:txBody>
        </p:sp>
      </p:grpSp>
    </p:spTree>
    <p:extLst>
      <p:ext uri="{BB962C8B-B14F-4D97-AF65-F5344CB8AC3E}">
        <p14:creationId xmlns:p14="http://schemas.microsoft.com/office/powerpoint/2010/main" val="3642845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A196EF-03A4-CCA8-0D63-BC0C5A4D1ED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67E223AF-ABFC-9CBF-CD91-A81ACE6E3E88}"/>
              </a:ext>
            </a:extLst>
          </p:cNvPr>
          <p:cNvGrpSpPr/>
          <p:nvPr/>
        </p:nvGrpSpPr>
        <p:grpSpPr>
          <a:xfrm>
            <a:off x="7234" y="4069"/>
            <a:ext cx="18273532" cy="10278862"/>
            <a:chOff x="0" y="0"/>
            <a:chExt cx="24384000" cy="13716000"/>
          </a:xfrm>
        </p:grpSpPr>
        <p:sp>
          <p:nvSpPr>
            <p:cNvPr id="3" name="Freeform 3">
              <a:extLst>
                <a:ext uri="{FF2B5EF4-FFF2-40B4-BE49-F238E27FC236}">
                  <a16:creationId xmlns:a16="http://schemas.microsoft.com/office/drawing/2014/main" id="{04094081-DBDE-D65F-81F5-4E5CA2889927}"/>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878CBDF7-A647-0089-CBEA-C96C9BE34A00}"/>
              </a:ext>
            </a:extLst>
          </p:cNvPr>
          <p:cNvSpPr txBox="1"/>
          <p:nvPr/>
        </p:nvSpPr>
        <p:spPr>
          <a:xfrm>
            <a:off x="464073" y="4070"/>
            <a:ext cx="10400060" cy="867225"/>
          </a:xfrm>
          <a:prstGeom prst="rect">
            <a:avLst/>
          </a:prstGeom>
        </p:spPr>
        <p:txBody>
          <a:bodyPr lIns="0" tIns="0" rIns="0" bIns="0" rtlCol="0" anchor="t">
            <a:spAutoFit/>
          </a:bodyPr>
          <a:lstStyle/>
          <a:p>
            <a:pPr>
              <a:lnSpc>
                <a:spcPts val="6931"/>
              </a:lnSpc>
            </a:pPr>
            <a:r>
              <a:rPr lang="en-US" sz="5557" dirty="0">
                <a:solidFill>
                  <a:srgbClr val="161613"/>
                </a:solidFill>
                <a:latin typeface="DM Sans"/>
                <a:ea typeface="DM Sans"/>
                <a:cs typeface="DM Sans"/>
                <a:sym typeface="DM Sans"/>
              </a:rPr>
              <a:t>Literature Review</a:t>
            </a:r>
          </a:p>
        </p:txBody>
      </p:sp>
      <p:graphicFrame>
        <p:nvGraphicFramePr>
          <p:cNvPr id="13" name="Table 12">
            <a:extLst>
              <a:ext uri="{FF2B5EF4-FFF2-40B4-BE49-F238E27FC236}">
                <a16:creationId xmlns:a16="http://schemas.microsoft.com/office/drawing/2014/main" id="{3B80A39E-1D34-30B2-DBAA-9CED80374636}"/>
              </a:ext>
            </a:extLst>
          </p:cNvPr>
          <p:cNvGraphicFramePr>
            <a:graphicFrameLocks noGrp="1"/>
          </p:cNvGraphicFramePr>
          <p:nvPr>
            <p:extLst>
              <p:ext uri="{D42A27DB-BD31-4B8C-83A1-F6EECF244321}">
                <p14:modId xmlns:p14="http://schemas.microsoft.com/office/powerpoint/2010/main" val="4172281635"/>
              </p:ext>
            </p:extLst>
          </p:nvPr>
        </p:nvGraphicFramePr>
        <p:xfrm>
          <a:off x="159515" y="818826"/>
          <a:ext cx="17892834" cy="9216483"/>
        </p:xfrm>
        <a:graphic>
          <a:graphicData uri="http://schemas.openxmlformats.org/drawingml/2006/table">
            <a:tbl>
              <a:tblPr firstRow="1" bandRow="1">
                <a:tableStyleId>{2D5ABB26-0587-4C30-8999-92F81FD0307C}</a:tableStyleId>
              </a:tblPr>
              <a:tblGrid>
                <a:gridCol w="4482147">
                  <a:extLst>
                    <a:ext uri="{9D8B030D-6E8A-4147-A177-3AD203B41FA5}">
                      <a16:colId xmlns:a16="http://schemas.microsoft.com/office/drawing/2014/main" val="1448729111"/>
                    </a:ext>
                  </a:extLst>
                </a:gridCol>
                <a:gridCol w="4464271">
                  <a:extLst>
                    <a:ext uri="{9D8B030D-6E8A-4147-A177-3AD203B41FA5}">
                      <a16:colId xmlns:a16="http://schemas.microsoft.com/office/drawing/2014/main" val="4163585603"/>
                    </a:ext>
                  </a:extLst>
                </a:gridCol>
                <a:gridCol w="4473208">
                  <a:extLst>
                    <a:ext uri="{9D8B030D-6E8A-4147-A177-3AD203B41FA5}">
                      <a16:colId xmlns:a16="http://schemas.microsoft.com/office/drawing/2014/main" val="1287377947"/>
                    </a:ext>
                  </a:extLst>
                </a:gridCol>
                <a:gridCol w="4473208">
                  <a:extLst>
                    <a:ext uri="{9D8B030D-6E8A-4147-A177-3AD203B41FA5}">
                      <a16:colId xmlns:a16="http://schemas.microsoft.com/office/drawing/2014/main" val="109779359"/>
                    </a:ext>
                  </a:extLst>
                </a:gridCol>
              </a:tblGrid>
              <a:tr h="611140">
                <a:tc>
                  <a:txBody>
                    <a:bodyPr/>
                    <a:lstStyle/>
                    <a:p>
                      <a:pPr marL="80010">
                        <a:lnSpc>
                          <a:spcPct val="100000"/>
                        </a:lnSpc>
                        <a:spcBef>
                          <a:spcPts val="204"/>
                        </a:spcBef>
                      </a:pPr>
                      <a:r>
                        <a:rPr sz="2700" u="none" spc="-40" dirty="0">
                          <a:uFill>
                            <a:solidFill>
                              <a:srgbClr val="000000"/>
                            </a:solidFill>
                          </a:uFill>
                          <a:latin typeface="Microsoft Sans Serif"/>
                          <a:cs typeface="Microsoft Sans Serif"/>
                        </a:rPr>
                        <a:t>P</a:t>
                      </a:r>
                      <a:r>
                        <a:rPr sz="2700" u="none" spc="15" dirty="0">
                          <a:uFill>
                            <a:solidFill>
                              <a:srgbClr val="000000"/>
                            </a:solidFill>
                          </a:uFill>
                          <a:latin typeface="Microsoft Sans Serif"/>
                          <a:cs typeface="Microsoft Sans Serif"/>
                        </a:rPr>
                        <a:t>a</a:t>
                      </a:r>
                      <a:r>
                        <a:rPr sz="2700" u="none" spc="-10" dirty="0">
                          <a:uFill>
                            <a:solidFill>
                              <a:srgbClr val="000000"/>
                            </a:solidFill>
                          </a:uFill>
                          <a:latin typeface="Microsoft Sans Serif"/>
                          <a:cs typeface="Microsoft Sans Serif"/>
                        </a:rPr>
                        <a:t>p</a:t>
                      </a:r>
                      <a:r>
                        <a:rPr sz="2700" u="none" spc="40" dirty="0">
                          <a:uFill>
                            <a:solidFill>
                              <a:srgbClr val="000000"/>
                            </a:solidFill>
                          </a:uFill>
                          <a:latin typeface="Microsoft Sans Serif"/>
                          <a:cs typeface="Microsoft Sans Serif"/>
                        </a:rPr>
                        <a:t>e</a:t>
                      </a:r>
                      <a:r>
                        <a:rPr sz="2700" u="none" dirty="0">
                          <a:uFill>
                            <a:solidFill>
                              <a:srgbClr val="000000"/>
                            </a:solidFill>
                          </a:uFill>
                          <a:latin typeface="Microsoft Sans Serif"/>
                          <a:cs typeface="Microsoft Sans Serif"/>
                        </a:rPr>
                        <a:t>r</a:t>
                      </a:r>
                      <a:r>
                        <a:rPr sz="2700" u="none" spc="-85" dirty="0">
                          <a:uFill>
                            <a:solidFill>
                              <a:srgbClr val="000000"/>
                            </a:solidFill>
                          </a:uFill>
                          <a:latin typeface="Microsoft Sans Serif"/>
                          <a:cs typeface="Microsoft Sans Serif"/>
                        </a:rPr>
                        <a:t> </a:t>
                      </a:r>
                      <a:r>
                        <a:rPr sz="2700" u="none" spc="20" dirty="0">
                          <a:uFill>
                            <a:solidFill>
                              <a:srgbClr val="000000"/>
                            </a:solidFill>
                          </a:uFill>
                          <a:latin typeface="Microsoft Sans Serif"/>
                          <a:cs typeface="Microsoft Sans Serif"/>
                        </a:rPr>
                        <a:t>T</a:t>
                      </a:r>
                      <a:r>
                        <a:rPr sz="2700" u="none" spc="-35" dirty="0">
                          <a:uFill>
                            <a:solidFill>
                              <a:srgbClr val="000000"/>
                            </a:solidFill>
                          </a:uFill>
                          <a:latin typeface="Microsoft Sans Serif"/>
                          <a:cs typeface="Microsoft Sans Serif"/>
                        </a:rPr>
                        <a:t>i</a:t>
                      </a:r>
                      <a:r>
                        <a:rPr sz="2700" u="none" spc="10" dirty="0">
                          <a:uFill>
                            <a:solidFill>
                              <a:srgbClr val="000000"/>
                            </a:solidFill>
                          </a:uFill>
                          <a:latin typeface="Microsoft Sans Serif"/>
                          <a:cs typeface="Microsoft Sans Serif"/>
                        </a:rPr>
                        <a:t>t</a:t>
                      </a:r>
                      <a:r>
                        <a:rPr sz="2700" u="none" spc="-35" dirty="0">
                          <a:uFill>
                            <a:solidFill>
                              <a:srgbClr val="000000"/>
                            </a:solidFill>
                          </a:uFill>
                          <a:latin typeface="Microsoft Sans Serif"/>
                          <a:cs typeface="Microsoft Sans Serif"/>
                        </a:rPr>
                        <a:t>l</a:t>
                      </a:r>
                      <a:r>
                        <a:rPr sz="2700" u="none" dirty="0">
                          <a:uFill>
                            <a:solidFill>
                              <a:srgbClr val="000000"/>
                            </a:solidFill>
                          </a:uFill>
                          <a:latin typeface="Microsoft Sans Serif"/>
                          <a:cs typeface="Microsoft Sans Serif"/>
                        </a:rPr>
                        <a:t>e</a:t>
                      </a:r>
                      <a:endParaRPr sz="2700" u="none" dirty="0">
                        <a:latin typeface="Microsoft Sans Serif"/>
                        <a:cs typeface="Microsoft Sans Serif"/>
                      </a:endParaRPr>
                    </a:p>
                  </a:txBody>
                  <a:tcPr marL="0" marR="0" marT="26014"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tcPr>
                </a:tc>
                <a:tc>
                  <a:txBody>
                    <a:bodyPr/>
                    <a:lstStyle/>
                    <a:p>
                      <a:pPr marL="80010">
                        <a:lnSpc>
                          <a:spcPct val="100000"/>
                        </a:lnSpc>
                        <a:spcBef>
                          <a:spcPts val="204"/>
                        </a:spcBef>
                      </a:pPr>
                      <a:r>
                        <a:rPr lang="en-IN" sz="2700" u="none" dirty="0">
                          <a:latin typeface="Microsoft Sans Serif"/>
                          <a:cs typeface="Microsoft Sans Serif"/>
                        </a:rPr>
                        <a:t>Technology used</a:t>
                      </a:r>
                      <a:endParaRPr sz="2700" u="none" dirty="0">
                        <a:latin typeface="Microsoft Sans Serif"/>
                        <a:cs typeface="Microsoft Sans Serif"/>
                      </a:endParaRPr>
                    </a:p>
                  </a:txBody>
                  <a:tcPr marL="0" marR="0" marT="26014"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tcPr>
                </a:tc>
                <a:tc>
                  <a:txBody>
                    <a:bodyPr/>
                    <a:lstStyle/>
                    <a:p>
                      <a:pPr marL="80010">
                        <a:lnSpc>
                          <a:spcPct val="100000"/>
                        </a:lnSpc>
                        <a:spcBef>
                          <a:spcPts val="204"/>
                        </a:spcBef>
                      </a:pPr>
                      <a:r>
                        <a:rPr lang="en-US" sz="2700" u="none" spc="25" dirty="0">
                          <a:latin typeface="Microsoft Sans Serif"/>
                          <a:cs typeface="Microsoft Sans Serif"/>
                        </a:rPr>
                        <a:t>Authors and Year</a:t>
                      </a:r>
                      <a:endParaRPr sz="2700" u="none" dirty="0">
                        <a:latin typeface="Microsoft Sans Serif"/>
                        <a:cs typeface="Microsoft Sans Serif"/>
                      </a:endParaRPr>
                    </a:p>
                  </a:txBody>
                  <a:tcPr marL="0" marR="0" marT="26014"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tcPr>
                </a:tc>
                <a:tc>
                  <a:txBody>
                    <a:bodyPr/>
                    <a:lstStyle/>
                    <a:p>
                      <a:pPr marL="80010">
                        <a:lnSpc>
                          <a:spcPct val="100000"/>
                        </a:lnSpc>
                        <a:spcBef>
                          <a:spcPts val="204"/>
                        </a:spcBef>
                      </a:pPr>
                      <a:r>
                        <a:rPr lang="en-IN" sz="2700" u="none" spc="-5" dirty="0">
                          <a:latin typeface="Microsoft Sans Serif"/>
                          <a:cs typeface="Microsoft Sans Serif"/>
                        </a:rPr>
                        <a:t>Findings</a:t>
                      </a:r>
                      <a:endParaRPr sz="2700" u="none" dirty="0">
                        <a:latin typeface="Microsoft Sans Serif"/>
                        <a:cs typeface="Microsoft Sans Serif"/>
                      </a:endParaRPr>
                    </a:p>
                  </a:txBody>
                  <a:tcPr marL="0" marR="0" marT="26014"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tcPr>
                </a:tc>
                <a:extLst>
                  <a:ext uri="{0D108BD9-81ED-4DB2-BD59-A6C34878D82A}">
                    <a16:rowId xmlns:a16="http://schemas.microsoft.com/office/drawing/2014/main" val="2027513315"/>
                  </a:ext>
                </a:extLst>
              </a:tr>
              <a:tr h="2120879">
                <a:tc>
                  <a:txBody>
                    <a:bodyPr/>
                    <a:lstStyle/>
                    <a:p>
                      <a:pPr marL="80010" marR="221615">
                        <a:lnSpc>
                          <a:spcPct val="100000"/>
                        </a:lnSpc>
                        <a:spcBef>
                          <a:spcPts val="910"/>
                        </a:spcBef>
                      </a:pPr>
                      <a:r>
                        <a:rPr lang="en-US" sz="1700" dirty="0"/>
                        <a:t>Real-time Traffic Prediction in 5G Networks Using LSTM Networks</a:t>
                      </a:r>
                      <a:endParaRPr sz="1700" dirty="0">
                        <a:latin typeface="Microsoft Sans Serif"/>
                        <a:cs typeface="Microsoft Sans Serif"/>
                      </a:endParaRPr>
                    </a:p>
                  </a:txBody>
                  <a:tcPr marL="0" marR="0" marT="115478"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pPr marL="80010" marR="254635">
                        <a:lnSpc>
                          <a:spcPct val="100000"/>
                        </a:lnSpc>
                        <a:spcBef>
                          <a:spcPts val="295"/>
                        </a:spcBef>
                      </a:pPr>
                      <a:r>
                        <a:rPr lang="en-US" sz="1700" dirty="0"/>
                        <a:t>Long Short-Term Memory (LSTM) networks, </a:t>
                      </a:r>
                      <a:r>
                        <a:rPr lang="en-IN" sz="1700" b="0" i="0" kern="1200" dirty="0">
                          <a:solidFill>
                            <a:schemeClr val="tx1"/>
                          </a:solidFill>
                          <a:effectLst/>
                          <a:latin typeface="+mn-lt"/>
                          <a:ea typeface="+mn-ea"/>
                          <a:cs typeface="+mn-cs"/>
                        </a:rPr>
                        <a:t> Bidirectional LSTM</a:t>
                      </a:r>
                      <a:endParaRPr sz="17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pPr marL="80010" marR="77470">
                        <a:lnSpc>
                          <a:spcPct val="100000"/>
                        </a:lnSpc>
                        <a:spcBef>
                          <a:spcPts val="295"/>
                        </a:spcBef>
                      </a:pPr>
                      <a:r>
                        <a:rPr lang="en-IN" sz="1700" b="0" i="0" kern="1200" dirty="0">
                          <a:solidFill>
                            <a:schemeClr val="tx1"/>
                          </a:solidFill>
                          <a:effectLst/>
                          <a:latin typeface="+mn-lt"/>
                          <a:ea typeface="+mn-ea"/>
                          <a:cs typeface="+mn-cs"/>
                        </a:rPr>
                        <a:t>Kumar et al., 2022</a:t>
                      </a:r>
                      <a:endParaRPr sz="1700" u="none"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pPr marL="80010" marR="349885">
                        <a:lnSpc>
                          <a:spcPct val="100000"/>
                        </a:lnSpc>
                        <a:spcBef>
                          <a:spcPts val="295"/>
                        </a:spcBef>
                      </a:pPr>
                      <a:r>
                        <a:rPr lang="en-US" sz="1700" b="0" i="0" kern="1200" dirty="0">
                          <a:solidFill>
                            <a:schemeClr val="tx1"/>
                          </a:solidFill>
                          <a:effectLst/>
                          <a:latin typeface="+mn-lt"/>
                          <a:ea typeface="+mn-ea"/>
                          <a:cs typeface="+mn-cs"/>
                        </a:rPr>
                        <a:t>This paper focused on real-time traffic prediction using LSTM models, showing that LSTM can effectively predict traffic spikes and dips, which are crucial for QoS management in 5G networks. The study also emphasized the importance of octet-based measurements for accurate bandwidth usage prediction.</a:t>
                      </a:r>
                      <a:endParaRPr sz="17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extLst>
                  <a:ext uri="{0D108BD9-81ED-4DB2-BD59-A6C34878D82A}">
                    <a16:rowId xmlns:a16="http://schemas.microsoft.com/office/drawing/2014/main" val="3967480996"/>
                  </a:ext>
                </a:extLst>
              </a:tr>
              <a:tr h="2102017">
                <a:tc>
                  <a:txBody>
                    <a:bodyPr/>
                    <a:lstStyle/>
                    <a:p>
                      <a:pPr>
                        <a:lnSpc>
                          <a:spcPct val="100000"/>
                        </a:lnSpc>
                      </a:pPr>
                      <a:endParaRPr sz="1700" dirty="0">
                        <a:latin typeface="Times New Roman"/>
                        <a:cs typeface="Times New Roman"/>
                      </a:endParaRPr>
                    </a:p>
                    <a:p>
                      <a:pPr>
                        <a:lnSpc>
                          <a:spcPct val="100000"/>
                        </a:lnSpc>
                        <a:spcBef>
                          <a:spcPts val="40"/>
                        </a:spcBef>
                      </a:pPr>
                      <a:endParaRPr sz="1700" dirty="0">
                        <a:latin typeface="Times New Roman"/>
                        <a:cs typeface="Times New Roman"/>
                      </a:endParaRPr>
                    </a:p>
                    <a:p>
                      <a:pPr marL="80010">
                        <a:lnSpc>
                          <a:spcPct val="100000"/>
                        </a:lnSpc>
                      </a:pPr>
                      <a:r>
                        <a:rPr lang="en-US" sz="1700" b="0" i="0" kern="1200" dirty="0">
                          <a:solidFill>
                            <a:schemeClr val="tx1"/>
                          </a:solidFill>
                          <a:effectLst/>
                          <a:latin typeface="+mn-lt"/>
                          <a:ea typeface="+mn-ea"/>
                          <a:cs typeface="+mn-cs"/>
                        </a:rPr>
                        <a:t>Deep Learning for Network Traffic Prediction: A Comparative Study</a:t>
                      </a:r>
                      <a:endParaRPr sz="1700" dirty="0">
                        <a:latin typeface="Microsoft Sans Serif"/>
                        <a:cs typeface="Microsoft Sans Serif"/>
                      </a:endParaRPr>
                    </a:p>
                  </a:txBody>
                  <a:tcPr marL="0" marR="0" marT="0"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a:lnSpc>
                          <a:spcPct val="100000"/>
                        </a:lnSpc>
                      </a:pPr>
                      <a:endParaRPr sz="1700" dirty="0">
                        <a:latin typeface="Times New Roman"/>
                        <a:cs typeface="Times New Roman"/>
                      </a:endParaRPr>
                    </a:p>
                    <a:p>
                      <a:pPr>
                        <a:lnSpc>
                          <a:spcPct val="100000"/>
                        </a:lnSpc>
                        <a:spcBef>
                          <a:spcPts val="40"/>
                        </a:spcBef>
                      </a:pPr>
                      <a:endParaRPr sz="1700" dirty="0">
                        <a:latin typeface="Times New Roman"/>
                        <a:cs typeface="Times New Roman"/>
                      </a:endParaRPr>
                    </a:p>
                    <a:p>
                      <a:pPr marL="80010">
                        <a:lnSpc>
                          <a:spcPct val="100000"/>
                        </a:lnSpc>
                      </a:pPr>
                      <a:r>
                        <a:rPr lang="en-IN" sz="1700" b="0" i="0" kern="1200" dirty="0">
                          <a:solidFill>
                            <a:schemeClr val="tx1"/>
                          </a:solidFill>
                          <a:effectLst/>
                          <a:latin typeface="+mn-lt"/>
                          <a:ea typeface="+mn-ea"/>
                          <a:cs typeface="+mn-cs"/>
                        </a:rPr>
                        <a:t>LSTM, GRU, and ARIMA</a:t>
                      </a:r>
                      <a:endParaRPr sz="1700" dirty="0">
                        <a:latin typeface="Microsoft Sans Serif"/>
                        <a:cs typeface="Microsoft Sans Serif"/>
                      </a:endParaRPr>
                    </a:p>
                  </a:txBody>
                  <a:tcPr marL="0" marR="0" marT="0"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marL="80010" marR="83820">
                        <a:lnSpc>
                          <a:spcPct val="100000"/>
                        </a:lnSpc>
                        <a:spcBef>
                          <a:spcPts val="295"/>
                        </a:spcBef>
                      </a:pPr>
                      <a:r>
                        <a:rPr lang="en-IN" sz="1700" b="0" i="0" kern="1200" dirty="0">
                          <a:solidFill>
                            <a:schemeClr val="tx1"/>
                          </a:solidFill>
                          <a:effectLst/>
                          <a:latin typeface="+mn-lt"/>
                          <a:ea typeface="+mn-ea"/>
                          <a:cs typeface="+mn-cs"/>
                        </a:rPr>
                        <a:t>Zhang et al., 2021</a:t>
                      </a:r>
                      <a:endParaRPr sz="17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marL="80010" marR="201930">
                        <a:lnSpc>
                          <a:spcPct val="100000"/>
                        </a:lnSpc>
                        <a:spcBef>
                          <a:spcPts val="295"/>
                        </a:spcBef>
                      </a:pPr>
                      <a:r>
                        <a:rPr lang="en-US" sz="1700" b="0" i="0" kern="1200" dirty="0">
                          <a:solidFill>
                            <a:schemeClr val="tx1"/>
                          </a:solidFill>
                          <a:effectLst/>
                          <a:latin typeface="+mn-lt"/>
                          <a:ea typeface="+mn-ea"/>
                          <a:cs typeface="+mn-cs"/>
                        </a:rPr>
                        <a:t>The study demonstrated that LSTM models outperform traditional ARIMA models in capturing long-term dependencies and non-linear patterns in network traffic data. The authors highlighted LSTM's ability to handle sequential data, making it suitable for real-time traffic prediction in 5G networks.</a:t>
                      </a:r>
                      <a:endParaRPr sz="17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extLst>
                  <a:ext uri="{0D108BD9-81ED-4DB2-BD59-A6C34878D82A}">
                    <a16:rowId xmlns:a16="http://schemas.microsoft.com/office/drawing/2014/main" val="564862169"/>
                  </a:ext>
                </a:extLst>
              </a:tr>
              <a:tr h="2180667">
                <a:tc>
                  <a:txBody>
                    <a:bodyPr/>
                    <a:lstStyle/>
                    <a:p>
                      <a:pPr marL="80010">
                        <a:lnSpc>
                          <a:spcPct val="100000"/>
                        </a:lnSpc>
                        <a:spcBef>
                          <a:spcPts val="229"/>
                        </a:spcBef>
                      </a:pPr>
                      <a:r>
                        <a:rPr lang="en-US" sz="1700" b="0" i="0" kern="1200" dirty="0">
                          <a:solidFill>
                            <a:schemeClr val="tx1"/>
                          </a:solidFill>
                          <a:effectLst/>
                          <a:latin typeface="+mn-lt"/>
                          <a:ea typeface="+mn-ea"/>
                          <a:cs typeface="+mn-cs"/>
                        </a:rPr>
                        <a:t>Transformers for Network Traffic Forecasting: A New Approach</a:t>
                      </a:r>
                      <a:endParaRPr sz="1700" dirty="0">
                        <a:latin typeface="Microsoft Sans Serif"/>
                        <a:cs typeface="Microsoft Sans Serif"/>
                      </a:endParaRPr>
                    </a:p>
                  </a:txBody>
                  <a:tcPr marL="0" marR="0" marT="2918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pPr>
                        <a:lnSpc>
                          <a:spcPct val="100000"/>
                        </a:lnSpc>
                        <a:spcBef>
                          <a:spcPts val="25"/>
                        </a:spcBef>
                      </a:pPr>
                      <a:endParaRPr sz="1700" dirty="0">
                        <a:latin typeface="Times New Roman"/>
                        <a:cs typeface="Times New Roman"/>
                      </a:endParaRPr>
                    </a:p>
                    <a:p>
                      <a:pPr marL="80010" marR="254000">
                        <a:lnSpc>
                          <a:spcPct val="100000"/>
                        </a:lnSpc>
                        <a:spcBef>
                          <a:spcPts val="5"/>
                        </a:spcBef>
                      </a:pPr>
                      <a:r>
                        <a:rPr lang="en-IN" sz="1700" b="0" i="0" kern="1200" dirty="0">
                          <a:solidFill>
                            <a:schemeClr val="tx1"/>
                          </a:solidFill>
                          <a:effectLst/>
                          <a:latin typeface="+mn-lt"/>
                          <a:ea typeface="+mn-ea"/>
                          <a:cs typeface="+mn-cs"/>
                        </a:rPr>
                        <a:t>Transformer models, LSTM</a:t>
                      </a:r>
                      <a:endParaRPr sz="1700" dirty="0">
                        <a:latin typeface="Microsoft Sans Serif"/>
                        <a:cs typeface="Microsoft Sans Serif"/>
                      </a:endParaRPr>
                    </a:p>
                  </a:txBody>
                  <a:tcPr marL="0" marR="0" marT="3172"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pPr marL="80010" marR="180975">
                        <a:lnSpc>
                          <a:spcPct val="100000"/>
                        </a:lnSpc>
                        <a:spcBef>
                          <a:spcPts val="295"/>
                        </a:spcBef>
                      </a:pPr>
                      <a:r>
                        <a:rPr lang="en-IN" sz="1700" b="0" i="0" kern="1200" dirty="0">
                          <a:solidFill>
                            <a:schemeClr val="tx1"/>
                          </a:solidFill>
                          <a:effectLst/>
                          <a:latin typeface="+mn-lt"/>
                          <a:ea typeface="+mn-ea"/>
                          <a:cs typeface="+mn-cs"/>
                        </a:rPr>
                        <a:t> Li et al., 2023</a:t>
                      </a:r>
                      <a:endParaRPr sz="17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pPr marL="80010" marR="97790">
                        <a:lnSpc>
                          <a:spcPct val="100000"/>
                        </a:lnSpc>
                        <a:spcBef>
                          <a:spcPts val="295"/>
                        </a:spcBef>
                      </a:pPr>
                      <a:r>
                        <a:rPr lang="en-US" sz="1700" b="0" i="0" kern="1200" dirty="0">
                          <a:solidFill>
                            <a:schemeClr val="tx1"/>
                          </a:solidFill>
                          <a:effectLst/>
                          <a:latin typeface="+mn-lt"/>
                          <a:ea typeface="+mn-ea"/>
                          <a:cs typeface="+mn-cs"/>
                        </a:rPr>
                        <a:t>The authors explored the use of Transformer models for network traffic prediction, comparing them with traditional LSTM models. Transformers showed superior performance in capturing long-range dependencies and handling large-scale data, making them a promising alternative for future 5G traffic prediction systems.</a:t>
                      </a:r>
                      <a:endParaRPr sz="17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extLst>
                  <a:ext uri="{0D108BD9-81ED-4DB2-BD59-A6C34878D82A}">
                    <a16:rowId xmlns:a16="http://schemas.microsoft.com/office/drawing/2014/main" val="1217762255"/>
                  </a:ext>
                </a:extLst>
              </a:tr>
              <a:tr h="2201780">
                <a:tc>
                  <a:txBody>
                    <a:bodyPr/>
                    <a:lstStyle/>
                    <a:p>
                      <a:pPr>
                        <a:lnSpc>
                          <a:spcPct val="100000"/>
                        </a:lnSpc>
                      </a:pPr>
                      <a:endParaRPr sz="1700" dirty="0">
                        <a:latin typeface="Times New Roman"/>
                        <a:cs typeface="Times New Roman"/>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700" b="0" i="0" kern="1200" dirty="0">
                          <a:solidFill>
                            <a:schemeClr val="tx1"/>
                          </a:solidFill>
                          <a:effectLst/>
                          <a:latin typeface="+mn-lt"/>
                          <a:ea typeface="+mn-ea"/>
                          <a:cs typeface="+mn-cs"/>
                        </a:rPr>
                        <a:t>Machine Learning-Based Resource Allocation in 5G Networks Using Traffic Prediction</a:t>
                      </a:r>
                      <a:endParaRPr lang="en-US" sz="1700" dirty="0">
                        <a:latin typeface="Microsoft Sans Serif"/>
                        <a:cs typeface="Microsoft Sans Serif"/>
                      </a:endParaRPr>
                    </a:p>
                    <a:p>
                      <a:pPr>
                        <a:lnSpc>
                          <a:spcPct val="100000"/>
                        </a:lnSpc>
                      </a:pPr>
                      <a:endParaRPr sz="1700" dirty="0">
                        <a:latin typeface="Times New Roman"/>
                        <a:cs typeface="Times New Roman"/>
                      </a:endParaRPr>
                    </a:p>
                  </a:txBody>
                  <a:tcPr marL="0" marR="0" marT="0"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marL="80010" marR="458470">
                        <a:lnSpc>
                          <a:spcPct val="100000"/>
                        </a:lnSpc>
                        <a:spcBef>
                          <a:spcPts val="869"/>
                        </a:spcBef>
                      </a:pPr>
                      <a:r>
                        <a:rPr lang="en-US" sz="1700" b="0" i="0" kern="1200" dirty="0">
                          <a:solidFill>
                            <a:schemeClr val="tx1"/>
                          </a:solidFill>
                          <a:effectLst/>
                          <a:latin typeface="+mn-lt"/>
                          <a:ea typeface="+mn-ea"/>
                          <a:cs typeface="+mn-cs"/>
                        </a:rPr>
                        <a:t>Machine Learning-Based Resource Allocation in 5G Networks Using Traffic Prediction</a:t>
                      </a:r>
                      <a:endParaRPr lang="en-US" sz="1700" dirty="0">
                        <a:latin typeface="Microsoft Sans Serif"/>
                        <a:cs typeface="Microsoft Sans Serif"/>
                      </a:endParaRPr>
                    </a:p>
                  </a:txBody>
                  <a:tcPr marL="0" marR="0" marT="115478"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marL="80010" marR="106680">
                        <a:lnSpc>
                          <a:spcPct val="100000"/>
                        </a:lnSpc>
                        <a:spcBef>
                          <a:spcPts val="295"/>
                        </a:spcBef>
                      </a:pPr>
                      <a:r>
                        <a:rPr lang="en-IN" sz="1700" b="0" i="0" kern="1200" dirty="0">
                          <a:solidFill>
                            <a:schemeClr val="tx1"/>
                          </a:solidFill>
                          <a:effectLst/>
                          <a:latin typeface="+mn-lt"/>
                          <a:ea typeface="+mn-ea"/>
                          <a:cs typeface="+mn-cs"/>
                        </a:rPr>
                        <a:t>Singh et al., 2022</a:t>
                      </a:r>
                      <a:endParaRPr lang="en-IN" sz="17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marL="80010" marR="224154">
                        <a:lnSpc>
                          <a:spcPct val="100000"/>
                        </a:lnSpc>
                        <a:spcBef>
                          <a:spcPts val="295"/>
                        </a:spcBef>
                      </a:pPr>
                      <a:r>
                        <a:rPr lang="en-US" sz="1700" b="0" i="0" kern="1200" dirty="0">
                          <a:solidFill>
                            <a:schemeClr val="tx1"/>
                          </a:solidFill>
                          <a:effectLst/>
                          <a:latin typeface="+mn-lt"/>
                          <a:ea typeface="+mn-ea"/>
                          <a:cs typeface="+mn-cs"/>
                        </a:rPr>
                        <a:t>The study integrated LSTM-based traffic prediction with reinforcement learning for dynamic resource allocation in 5G networks. The approach demonstrated significant improvements in network efficiency and QoS management, showcasing the potential of machine learning in optimizing 5G infrastructure</a:t>
                      </a:r>
                      <a:endParaRPr lang="en-US" sz="17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extLst>
                  <a:ext uri="{0D108BD9-81ED-4DB2-BD59-A6C34878D82A}">
                    <a16:rowId xmlns:a16="http://schemas.microsoft.com/office/drawing/2014/main" val="3924665331"/>
                  </a:ext>
                </a:extLst>
              </a:tr>
            </a:tbl>
          </a:graphicData>
        </a:graphic>
      </p:graphicFrame>
    </p:spTree>
    <p:extLst>
      <p:ext uri="{BB962C8B-B14F-4D97-AF65-F5344CB8AC3E}">
        <p14:creationId xmlns:p14="http://schemas.microsoft.com/office/powerpoint/2010/main" val="41689275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F500F8-504C-CD39-EF26-3CB895F0EA6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8B80FCF5-FC51-B76A-212B-1389A902775B}"/>
              </a:ext>
            </a:extLst>
          </p:cNvPr>
          <p:cNvGrpSpPr/>
          <p:nvPr/>
        </p:nvGrpSpPr>
        <p:grpSpPr>
          <a:xfrm>
            <a:off x="7234" y="4069"/>
            <a:ext cx="18273532" cy="10278862"/>
            <a:chOff x="0" y="0"/>
            <a:chExt cx="24384000" cy="13716000"/>
          </a:xfrm>
        </p:grpSpPr>
        <p:sp>
          <p:nvSpPr>
            <p:cNvPr id="3" name="Freeform 3">
              <a:extLst>
                <a:ext uri="{FF2B5EF4-FFF2-40B4-BE49-F238E27FC236}">
                  <a16:creationId xmlns:a16="http://schemas.microsoft.com/office/drawing/2014/main" id="{BB6EB38C-9448-FA8B-9465-5CEA696DDA35}"/>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E4FF8031-EA90-74BD-3976-06D8D182CABB}"/>
              </a:ext>
            </a:extLst>
          </p:cNvPr>
          <p:cNvSpPr txBox="1"/>
          <p:nvPr/>
        </p:nvSpPr>
        <p:spPr>
          <a:xfrm>
            <a:off x="464073" y="4070"/>
            <a:ext cx="10400060" cy="867225"/>
          </a:xfrm>
          <a:prstGeom prst="rect">
            <a:avLst/>
          </a:prstGeom>
        </p:spPr>
        <p:txBody>
          <a:bodyPr lIns="0" tIns="0" rIns="0" bIns="0" rtlCol="0" anchor="t">
            <a:spAutoFit/>
          </a:bodyPr>
          <a:lstStyle/>
          <a:p>
            <a:pPr>
              <a:lnSpc>
                <a:spcPts val="6931"/>
              </a:lnSpc>
            </a:pPr>
            <a:r>
              <a:rPr lang="en-US" sz="5557" dirty="0">
                <a:solidFill>
                  <a:srgbClr val="161613"/>
                </a:solidFill>
                <a:latin typeface="DM Sans"/>
                <a:ea typeface="DM Sans"/>
                <a:cs typeface="DM Sans"/>
                <a:sym typeface="DM Sans"/>
              </a:rPr>
              <a:t>Literature Review</a:t>
            </a:r>
          </a:p>
        </p:txBody>
      </p:sp>
      <p:graphicFrame>
        <p:nvGraphicFramePr>
          <p:cNvPr id="13" name="Table 12">
            <a:extLst>
              <a:ext uri="{FF2B5EF4-FFF2-40B4-BE49-F238E27FC236}">
                <a16:creationId xmlns:a16="http://schemas.microsoft.com/office/drawing/2014/main" id="{0AE73A97-16C9-E5CF-65BA-6FB6ECDD2E54}"/>
              </a:ext>
            </a:extLst>
          </p:cNvPr>
          <p:cNvGraphicFramePr>
            <a:graphicFrameLocks noGrp="1"/>
          </p:cNvGraphicFramePr>
          <p:nvPr>
            <p:extLst>
              <p:ext uri="{D42A27DB-BD31-4B8C-83A1-F6EECF244321}">
                <p14:modId xmlns:p14="http://schemas.microsoft.com/office/powerpoint/2010/main" val="807471697"/>
              </p:ext>
            </p:extLst>
          </p:nvPr>
        </p:nvGraphicFramePr>
        <p:xfrm>
          <a:off x="464073" y="818825"/>
          <a:ext cx="17283717" cy="7933135"/>
        </p:xfrm>
        <a:graphic>
          <a:graphicData uri="http://schemas.openxmlformats.org/drawingml/2006/table">
            <a:tbl>
              <a:tblPr firstRow="1" bandRow="1">
                <a:tableStyleId>{2D5ABB26-0587-4C30-8999-92F81FD0307C}</a:tableStyleId>
              </a:tblPr>
              <a:tblGrid>
                <a:gridCol w="4329563">
                  <a:extLst>
                    <a:ext uri="{9D8B030D-6E8A-4147-A177-3AD203B41FA5}">
                      <a16:colId xmlns:a16="http://schemas.microsoft.com/office/drawing/2014/main" val="1448729111"/>
                    </a:ext>
                  </a:extLst>
                </a:gridCol>
                <a:gridCol w="4312296">
                  <a:extLst>
                    <a:ext uri="{9D8B030D-6E8A-4147-A177-3AD203B41FA5}">
                      <a16:colId xmlns:a16="http://schemas.microsoft.com/office/drawing/2014/main" val="4163585603"/>
                    </a:ext>
                  </a:extLst>
                </a:gridCol>
                <a:gridCol w="4320928">
                  <a:extLst>
                    <a:ext uri="{9D8B030D-6E8A-4147-A177-3AD203B41FA5}">
                      <a16:colId xmlns:a16="http://schemas.microsoft.com/office/drawing/2014/main" val="1287377947"/>
                    </a:ext>
                  </a:extLst>
                </a:gridCol>
                <a:gridCol w="4320930">
                  <a:extLst>
                    <a:ext uri="{9D8B030D-6E8A-4147-A177-3AD203B41FA5}">
                      <a16:colId xmlns:a16="http://schemas.microsoft.com/office/drawing/2014/main" val="109779359"/>
                    </a:ext>
                  </a:extLst>
                </a:gridCol>
              </a:tblGrid>
              <a:tr h="555891">
                <a:tc>
                  <a:txBody>
                    <a:bodyPr/>
                    <a:lstStyle/>
                    <a:p>
                      <a:pPr marL="80010">
                        <a:lnSpc>
                          <a:spcPct val="100000"/>
                        </a:lnSpc>
                        <a:spcBef>
                          <a:spcPts val="204"/>
                        </a:spcBef>
                      </a:pPr>
                      <a:r>
                        <a:rPr sz="2700" u="none" spc="-40" dirty="0">
                          <a:uFill>
                            <a:solidFill>
                              <a:srgbClr val="000000"/>
                            </a:solidFill>
                          </a:uFill>
                          <a:latin typeface="Microsoft Sans Serif"/>
                          <a:cs typeface="Microsoft Sans Serif"/>
                        </a:rPr>
                        <a:t>P</a:t>
                      </a:r>
                      <a:r>
                        <a:rPr sz="2700" u="none" spc="15" dirty="0">
                          <a:uFill>
                            <a:solidFill>
                              <a:srgbClr val="000000"/>
                            </a:solidFill>
                          </a:uFill>
                          <a:latin typeface="Microsoft Sans Serif"/>
                          <a:cs typeface="Microsoft Sans Serif"/>
                        </a:rPr>
                        <a:t>a</a:t>
                      </a:r>
                      <a:r>
                        <a:rPr sz="2700" u="none" spc="-10" dirty="0">
                          <a:uFill>
                            <a:solidFill>
                              <a:srgbClr val="000000"/>
                            </a:solidFill>
                          </a:uFill>
                          <a:latin typeface="Microsoft Sans Serif"/>
                          <a:cs typeface="Microsoft Sans Serif"/>
                        </a:rPr>
                        <a:t>p</a:t>
                      </a:r>
                      <a:r>
                        <a:rPr sz="2700" u="none" spc="40" dirty="0">
                          <a:uFill>
                            <a:solidFill>
                              <a:srgbClr val="000000"/>
                            </a:solidFill>
                          </a:uFill>
                          <a:latin typeface="Microsoft Sans Serif"/>
                          <a:cs typeface="Microsoft Sans Serif"/>
                        </a:rPr>
                        <a:t>e</a:t>
                      </a:r>
                      <a:r>
                        <a:rPr sz="2700" u="none" dirty="0">
                          <a:uFill>
                            <a:solidFill>
                              <a:srgbClr val="000000"/>
                            </a:solidFill>
                          </a:uFill>
                          <a:latin typeface="Microsoft Sans Serif"/>
                          <a:cs typeface="Microsoft Sans Serif"/>
                        </a:rPr>
                        <a:t>r</a:t>
                      </a:r>
                      <a:r>
                        <a:rPr sz="2700" u="none" spc="-85" dirty="0">
                          <a:uFill>
                            <a:solidFill>
                              <a:srgbClr val="000000"/>
                            </a:solidFill>
                          </a:uFill>
                          <a:latin typeface="Microsoft Sans Serif"/>
                          <a:cs typeface="Microsoft Sans Serif"/>
                        </a:rPr>
                        <a:t> </a:t>
                      </a:r>
                      <a:r>
                        <a:rPr sz="2700" u="none" spc="20" dirty="0">
                          <a:uFill>
                            <a:solidFill>
                              <a:srgbClr val="000000"/>
                            </a:solidFill>
                          </a:uFill>
                          <a:latin typeface="Microsoft Sans Serif"/>
                          <a:cs typeface="Microsoft Sans Serif"/>
                        </a:rPr>
                        <a:t>T</a:t>
                      </a:r>
                      <a:r>
                        <a:rPr sz="2700" u="none" spc="-35" dirty="0">
                          <a:uFill>
                            <a:solidFill>
                              <a:srgbClr val="000000"/>
                            </a:solidFill>
                          </a:uFill>
                          <a:latin typeface="Microsoft Sans Serif"/>
                          <a:cs typeface="Microsoft Sans Serif"/>
                        </a:rPr>
                        <a:t>i</a:t>
                      </a:r>
                      <a:r>
                        <a:rPr sz="2700" u="none" spc="10" dirty="0">
                          <a:uFill>
                            <a:solidFill>
                              <a:srgbClr val="000000"/>
                            </a:solidFill>
                          </a:uFill>
                          <a:latin typeface="Microsoft Sans Serif"/>
                          <a:cs typeface="Microsoft Sans Serif"/>
                        </a:rPr>
                        <a:t>t</a:t>
                      </a:r>
                      <a:r>
                        <a:rPr sz="2700" u="none" spc="-35" dirty="0">
                          <a:uFill>
                            <a:solidFill>
                              <a:srgbClr val="000000"/>
                            </a:solidFill>
                          </a:uFill>
                          <a:latin typeface="Microsoft Sans Serif"/>
                          <a:cs typeface="Microsoft Sans Serif"/>
                        </a:rPr>
                        <a:t>l</a:t>
                      </a:r>
                      <a:r>
                        <a:rPr sz="2700" u="none" dirty="0">
                          <a:uFill>
                            <a:solidFill>
                              <a:srgbClr val="000000"/>
                            </a:solidFill>
                          </a:uFill>
                          <a:latin typeface="Microsoft Sans Serif"/>
                          <a:cs typeface="Microsoft Sans Serif"/>
                        </a:rPr>
                        <a:t>e</a:t>
                      </a:r>
                      <a:endParaRPr sz="2700" u="none" dirty="0">
                        <a:latin typeface="Microsoft Sans Serif"/>
                        <a:cs typeface="Microsoft Sans Serif"/>
                      </a:endParaRPr>
                    </a:p>
                  </a:txBody>
                  <a:tcPr marL="0" marR="0" marT="26014"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tcPr>
                </a:tc>
                <a:tc>
                  <a:txBody>
                    <a:bodyPr/>
                    <a:lstStyle/>
                    <a:p>
                      <a:pPr marL="80010">
                        <a:lnSpc>
                          <a:spcPct val="100000"/>
                        </a:lnSpc>
                        <a:spcBef>
                          <a:spcPts val="204"/>
                        </a:spcBef>
                      </a:pPr>
                      <a:r>
                        <a:rPr sz="2700" u="none" spc="25" dirty="0">
                          <a:uFill>
                            <a:solidFill>
                              <a:srgbClr val="000000"/>
                            </a:solidFill>
                          </a:uFill>
                          <a:latin typeface="Microsoft Sans Serif"/>
                          <a:cs typeface="Microsoft Sans Serif"/>
                        </a:rPr>
                        <a:t>M</a:t>
                      </a:r>
                      <a:r>
                        <a:rPr sz="2700" u="none" spc="-25" dirty="0">
                          <a:uFill>
                            <a:solidFill>
                              <a:srgbClr val="000000"/>
                            </a:solidFill>
                          </a:uFill>
                          <a:latin typeface="Microsoft Sans Serif"/>
                          <a:cs typeface="Microsoft Sans Serif"/>
                        </a:rPr>
                        <a:t>o</a:t>
                      </a:r>
                      <a:r>
                        <a:rPr sz="2700" u="none" spc="-15" dirty="0">
                          <a:uFill>
                            <a:solidFill>
                              <a:srgbClr val="000000"/>
                            </a:solidFill>
                          </a:uFill>
                          <a:latin typeface="Microsoft Sans Serif"/>
                          <a:cs typeface="Microsoft Sans Serif"/>
                        </a:rPr>
                        <a:t>d</a:t>
                      </a:r>
                      <a:r>
                        <a:rPr sz="2700" u="none" spc="40" dirty="0">
                          <a:uFill>
                            <a:solidFill>
                              <a:srgbClr val="000000"/>
                            </a:solidFill>
                          </a:uFill>
                          <a:latin typeface="Microsoft Sans Serif"/>
                          <a:cs typeface="Microsoft Sans Serif"/>
                        </a:rPr>
                        <a:t>e</a:t>
                      </a:r>
                      <a:r>
                        <a:rPr sz="2700" u="none" spc="-35" dirty="0">
                          <a:uFill>
                            <a:solidFill>
                              <a:srgbClr val="000000"/>
                            </a:solidFill>
                          </a:uFill>
                          <a:latin typeface="Microsoft Sans Serif"/>
                          <a:cs typeface="Microsoft Sans Serif"/>
                        </a:rPr>
                        <a:t>l</a:t>
                      </a:r>
                      <a:r>
                        <a:rPr sz="2700" u="none" spc="-25" dirty="0">
                          <a:uFill>
                            <a:solidFill>
                              <a:srgbClr val="000000"/>
                            </a:solidFill>
                          </a:uFill>
                          <a:latin typeface="Microsoft Sans Serif"/>
                          <a:cs typeface="Microsoft Sans Serif"/>
                        </a:rPr>
                        <a:t>s</a:t>
                      </a:r>
                      <a:r>
                        <a:rPr sz="2700" u="none" spc="-40" dirty="0">
                          <a:uFill>
                            <a:solidFill>
                              <a:srgbClr val="000000"/>
                            </a:solidFill>
                          </a:uFill>
                          <a:latin typeface="Microsoft Sans Serif"/>
                          <a:cs typeface="Microsoft Sans Serif"/>
                        </a:rPr>
                        <a:t>/</a:t>
                      </a:r>
                      <a:r>
                        <a:rPr sz="2700" u="none" spc="25" dirty="0">
                          <a:uFill>
                            <a:solidFill>
                              <a:srgbClr val="000000"/>
                            </a:solidFill>
                          </a:uFill>
                          <a:latin typeface="Microsoft Sans Serif"/>
                          <a:cs typeface="Microsoft Sans Serif"/>
                        </a:rPr>
                        <a:t>M</a:t>
                      </a:r>
                      <a:r>
                        <a:rPr sz="2700" u="none" spc="40" dirty="0">
                          <a:uFill>
                            <a:solidFill>
                              <a:srgbClr val="000000"/>
                            </a:solidFill>
                          </a:uFill>
                          <a:latin typeface="Microsoft Sans Serif"/>
                          <a:cs typeface="Microsoft Sans Serif"/>
                        </a:rPr>
                        <a:t>e</a:t>
                      </a:r>
                      <a:r>
                        <a:rPr sz="2700" u="none" spc="10" dirty="0">
                          <a:uFill>
                            <a:solidFill>
                              <a:srgbClr val="000000"/>
                            </a:solidFill>
                          </a:uFill>
                          <a:latin typeface="Microsoft Sans Serif"/>
                          <a:cs typeface="Microsoft Sans Serif"/>
                        </a:rPr>
                        <a:t>t</a:t>
                      </a:r>
                      <a:r>
                        <a:rPr sz="2700" u="none" spc="5" dirty="0">
                          <a:uFill>
                            <a:solidFill>
                              <a:srgbClr val="000000"/>
                            </a:solidFill>
                          </a:uFill>
                          <a:latin typeface="Microsoft Sans Serif"/>
                          <a:cs typeface="Microsoft Sans Serif"/>
                        </a:rPr>
                        <a:t>h</a:t>
                      </a:r>
                      <a:r>
                        <a:rPr sz="2700" u="none" spc="-25" dirty="0">
                          <a:uFill>
                            <a:solidFill>
                              <a:srgbClr val="000000"/>
                            </a:solidFill>
                          </a:uFill>
                          <a:latin typeface="Microsoft Sans Serif"/>
                          <a:cs typeface="Microsoft Sans Serif"/>
                        </a:rPr>
                        <a:t>o</a:t>
                      </a:r>
                      <a:r>
                        <a:rPr sz="2700" u="none" dirty="0">
                          <a:uFill>
                            <a:solidFill>
                              <a:srgbClr val="000000"/>
                            </a:solidFill>
                          </a:uFill>
                          <a:latin typeface="Microsoft Sans Serif"/>
                          <a:cs typeface="Microsoft Sans Serif"/>
                        </a:rPr>
                        <a:t>d</a:t>
                      </a:r>
                      <a:r>
                        <a:rPr sz="2700" u="none" spc="-90" dirty="0">
                          <a:uFill>
                            <a:solidFill>
                              <a:srgbClr val="000000"/>
                            </a:solidFill>
                          </a:uFill>
                          <a:latin typeface="Microsoft Sans Serif"/>
                          <a:cs typeface="Microsoft Sans Serif"/>
                        </a:rPr>
                        <a:t> </a:t>
                      </a:r>
                      <a:r>
                        <a:rPr sz="2700" u="none" spc="25" dirty="0">
                          <a:uFill>
                            <a:solidFill>
                              <a:srgbClr val="000000"/>
                            </a:solidFill>
                          </a:uFill>
                          <a:latin typeface="Microsoft Sans Serif"/>
                          <a:cs typeface="Microsoft Sans Serif"/>
                        </a:rPr>
                        <a:t>U</a:t>
                      </a:r>
                      <a:r>
                        <a:rPr sz="2700" u="none" spc="-25" dirty="0">
                          <a:uFill>
                            <a:solidFill>
                              <a:srgbClr val="000000"/>
                            </a:solidFill>
                          </a:uFill>
                          <a:latin typeface="Microsoft Sans Serif"/>
                          <a:cs typeface="Microsoft Sans Serif"/>
                        </a:rPr>
                        <a:t>s</a:t>
                      </a:r>
                      <a:r>
                        <a:rPr sz="2700" u="none" spc="40" dirty="0">
                          <a:uFill>
                            <a:solidFill>
                              <a:srgbClr val="000000"/>
                            </a:solidFill>
                          </a:uFill>
                          <a:latin typeface="Microsoft Sans Serif"/>
                          <a:cs typeface="Microsoft Sans Serif"/>
                        </a:rPr>
                        <a:t>e</a:t>
                      </a:r>
                      <a:r>
                        <a:rPr sz="2700" u="none" dirty="0">
                          <a:uFill>
                            <a:solidFill>
                              <a:srgbClr val="000000"/>
                            </a:solidFill>
                          </a:uFill>
                          <a:latin typeface="Microsoft Sans Serif"/>
                          <a:cs typeface="Microsoft Sans Serif"/>
                        </a:rPr>
                        <a:t>d</a:t>
                      </a:r>
                      <a:endParaRPr sz="2700" u="none" dirty="0">
                        <a:latin typeface="Microsoft Sans Serif"/>
                        <a:cs typeface="Microsoft Sans Serif"/>
                      </a:endParaRPr>
                    </a:p>
                  </a:txBody>
                  <a:tcPr marL="0" marR="0" marT="26014"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tcPr>
                </a:tc>
                <a:tc>
                  <a:txBody>
                    <a:bodyPr/>
                    <a:lstStyle/>
                    <a:p>
                      <a:pPr marL="80010">
                        <a:lnSpc>
                          <a:spcPct val="100000"/>
                        </a:lnSpc>
                        <a:spcBef>
                          <a:spcPts val="204"/>
                        </a:spcBef>
                      </a:pPr>
                      <a:r>
                        <a:rPr lang="en-US" sz="2700" u="none" spc="25" dirty="0">
                          <a:latin typeface="Microsoft Sans Serif"/>
                          <a:cs typeface="Microsoft Sans Serif"/>
                        </a:rPr>
                        <a:t>Authors and Year</a:t>
                      </a:r>
                      <a:endParaRPr sz="2700" u="none" dirty="0">
                        <a:latin typeface="Microsoft Sans Serif"/>
                        <a:cs typeface="Microsoft Sans Serif"/>
                      </a:endParaRPr>
                    </a:p>
                  </a:txBody>
                  <a:tcPr marL="0" marR="0" marT="26014"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tcPr>
                </a:tc>
                <a:tc>
                  <a:txBody>
                    <a:bodyPr/>
                    <a:lstStyle/>
                    <a:p>
                      <a:pPr marL="80010">
                        <a:lnSpc>
                          <a:spcPct val="100000"/>
                        </a:lnSpc>
                        <a:spcBef>
                          <a:spcPts val="204"/>
                        </a:spcBef>
                      </a:pPr>
                      <a:r>
                        <a:rPr sz="2700" u="none" spc="-5" dirty="0">
                          <a:latin typeface="Microsoft Sans Serif"/>
                          <a:cs typeface="Microsoft Sans Serif"/>
                        </a:rPr>
                        <a:t>Advantages</a:t>
                      </a:r>
                      <a:endParaRPr sz="2700" u="none" dirty="0">
                        <a:latin typeface="Microsoft Sans Serif"/>
                        <a:cs typeface="Microsoft Sans Serif"/>
                      </a:endParaRPr>
                    </a:p>
                  </a:txBody>
                  <a:tcPr marL="0" marR="0" marT="26014"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tcPr>
                </a:tc>
                <a:extLst>
                  <a:ext uri="{0D108BD9-81ED-4DB2-BD59-A6C34878D82A}">
                    <a16:rowId xmlns:a16="http://schemas.microsoft.com/office/drawing/2014/main" val="2027513315"/>
                  </a:ext>
                </a:extLst>
              </a:tr>
              <a:tr h="2902170">
                <a:tc>
                  <a:txBody>
                    <a:bodyPr/>
                    <a:lstStyle/>
                    <a:p>
                      <a:pPr marL="80010" marR="221615">
                        <a:lnSpc>
                          <a:spcPct val="100000"/>
                        </a:lnSpc>
                        <a:spcBef>
                          <a:spcPts val="910"/>
                        </a:spcBef>
                      </a:pPr>
                      <a:r>
                        <a:rPr lang="en-US" sz="1900" b="0" i="0" kern="1200" dirty="0">
                          <a:solidFill>
                            <a:schemeClr val="tx1"/>
                          </a:solidFill>
                          <a:effectLst/>
                          <a:latin typeface="+mn-lt"/>
                          <a:ea typeface="+mn-ea"/>
                          <a:cs typeface="+mn-cs"/>
                        </a:rPr>
                        <a:t>Octet-Based Traffic Analysis for 5G Network Optimization</a:t>
                      </a:r>
                      <a:endParaRPr sz="1500" dirty="0">
                        <a:latin typeface="Microsoft Sans Serif"/>
                        <a:cs typeface="Microsoft Sans Serif"/>
                      </a:endParaRPr>
                    </a:p>
                  </a:txBody>
                  <a:tcPr marL="0" marR="0" marT="115478"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r>
                        <a:rPr lang="en-IN" sz="1900" b="0" i="0" kern="1200" dirty="0">
                          <a:solidFill>
                            <a:schemeClr val="tx1"/>
                          </a:solidFill>
                          <a:effectLst/>
                          <a:latin typeface="+mn-lt"/>
                          <a:ea typeface="+mn-ea"/>
                          <a:cs typeface="+mn-cs"/>
                        </a:rPr>
                        <a:t>Octet-based traffic analysis, LSTM</a:t>
                      </a:r>
                    </a:p>
                    <a:p>
                      <a:br>
                        <a:rPr lang="en-IN" sz="1500" dirty="0"/>
                      </a:br>
                      <a:endParaRPr sz="15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pPr marL="80010" marR="77470">
                        <a:lnSpc>
                          <a:spcPct val="100000"/>
                        </a:lnSpc>
                        <a:spcBef>
                          <a:spcPts val="295"/>
                        </a:spcBef>
                      </a:pPr>
                      <a:r>
                        <a:rPr lang="en-IN" sz="1900" b="0" i="0" kern="1200" dirty="0">
                          <a:solidFill>
                            <a:schemeClr val="tx1"/>
                          </a:solidFill>
                          <a:effectLst/>
                          <a:latin typeface="+mn-lt"/>
                          <a:ea typeface="+mn-ea"/>
                          <a:cs typeface="+mn-cs"/>
                        </a:rPr>
                        <a:t>Patel et al., 2021</a:t>
                      </a:r>
                      <a:endParaRPr sz="1500" u="none"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pPr marL="80010" marR="349885">
                        <a:lnSpc>
                          <a:spcPct val="100000"/>
                        </a:lnSpc>
                        <a:spcBef>
                          <a:spcPts val="295"/>
                        </a:spcBef>
                      </a:pPr>
                      <a:r>
                        <a:rPr lang="en-US" sz="1800" b="0" i="0" kern="1200" dirty="0">
                          <a:solidFill>
                            <a:schemeClr val="tx1"/>
                          </a:solidFill>
                          <a:effectLst/>
                          <a:latin typeface="+mn-lt"/>
                          <a:ea typeface="+mn-ea"/>
                          <a:cs typeface="+mn-cs"/>
                        </a:rPr>
                        <a:t>This paper emphasized the importance of octet-based measurements over packet counts for accurate traffic volume analysis. The authors used LSTM models to predict traffic patterns based on octet data, showing that this approach leads to more precise bandwidth usage predictions and better network planning.</a:t>
                      </a:r>
                      <a:endParaRPr sz="14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extLst>
                  <a:ext uri="{0D108BD9-81ED-4DB2-BD59-A6C34878D82A}">
                    <a16:rowId xmlns:a16="http://schemas.microsoft.com/office/drawing/2014/main" val="3967480996"/>
                  </a:ext>
                </a:extLst>
              </a:tr>
              <a:tr h="2145851">
                <a:tc>
                  <a:txBody>
                    <a:bodyPr/>
                    <a:lstStyle/>
                    <a:p>
                      <a:pPr>
                        <a:lnSpc>
                          <a:spcPct val="100000"/>
                        </a:lnSpc>
                      </a:pPr>
                      <a:endParaRPr sz="1500" dirty="0">
                        <a:latin typeface="Times New Roman"/>
                        <a:cs typeface="Times New Roman"/>
                      </a:endParaRPr>
                    </a:p>
                    <a:p>
                      <a:pPr>
                        <a:lnSpc>
                          <a:spcPct val="100000"/>
                        </a:lnSpc>
                        <a:spcBef>
                          <a:spcPts val="40"/>
                        </a:spcBef>
                      </a:pPr>
                      <a:endParaRPr sz="1500" dirty="0">
                        <a:latin typeface="Times New Roman"/>
                        <a:cs typeface="Times New Roman"/>
                      </a:endParaRPr>
                    </a:p>
                    <a:p>
                      <a:pPr marL="80010">
                        <a:lnSpc>
                          <a:spcPct val="100000"/>
                        </a:lnSpc>
                      </a:pPr>
                      <a:r>
                        <a:rPr lang="en-US" sz="1900" b="0" i="0" kern="1200" dirty="0">
                          <a:solidFill>
                            <a:schemeClr val="tx1"/>
                          </a:solidFill>
                          <a:effectLst/>
                          <a:latin typeface="+mn-lt"/>
                          <a:ea typeface="+mn-ea"/>
                          <a:cs typeface="+mn-cs"/>
                        </a:rPr>
                        <a:t>Real-Time Data Processing for Network Traffic Prediction in 5G</a:t>
                      </a:r>
                      <a:endParaRPr sz="1500" dirty="0">
                        <a:latin typeface="Microsoft Sans Serif"/>
                        <a:cs typeface="Microsoft Sans Serif"/>
                      </a:endParaRPr>
                    </a:p>
                  </a:txBody>
                  <a:tcPr marL="0" marR="0" marT="0"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a:lnSpc>
                          <a:spcPct val="100000"/>
                        </a:lnSpc>
                      </a:pPr>
                      <a:endParaRPr sz="1500" dirty="0">
                        <a:latin typeface="Times New Roman"/>
                        <a:cs typeface="Times New Roman"/>
                      </a:endParaRPr>
                    </a:p>
                    <a:p>
                      <a:pPr>
                        <a:lnSpc>
                          <a:spcPct val="100000"/>
                        </a:lnSpc>
                        <a:spcBef>
                          <a:spcPts val="40"/>
                        </a:spcBef>
                      </a:pPr>
                      <a:endParaRPr sz="1500" dirty="0">
                        <a:latin typeface="Times New Roman"/>
                        <a:cs typeface="Times New Roman"/>
                      </a:endParaRPr>
                    </a:p>
                    <a:p>
                      <a:pPr marL="80010">
                        <a:lnSpc>
                          <a:spcPct val="100000"/>
                        </a:lnSpc>
                      </a:pPr>
                      <a:r>
                        <a:rPr lang="en-US" sz="1900" b="0" i="0" kern="1200" dirty="0">
                          <a:solidFill>
                            <a:schemeClr val="tx1"/>
                          </a:solidFill>
                          <a:effectLst/>
                          <a:latin typeface="+mn-lt"/>
                          <a:ea typeface="+mn-ea"/>
                          <a:cs typeface="+mn-cs"/>
                        </a:rPr>
                        <a:t>Real-time LSTM, Kafka for data streaming</a:t>
                      </a:r>
                      <a:endParaRPr sz="1500" dirty="0">
                        <a:latin typeface="Microsoft Sans Serif"/>
                        <a:cs typeface="Microsoft Sans Serif"/>
                      </a:endParaRPr>
                    </a:p>
                  </a:txBody>
                  <a:tcPr marL="0" marR="0" marT="0"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marL="80010" marR="83820">
                        <a:lnSpc>
                          <a:spcPct val="100000"/>
                        </a:lnSpc>
                        <a:spcBef>
                          <a:spcPts val="295"/>
                        </a:spcBef>
                      </a:pPr>
                      <a:r>
                        <a:rPr lang="en-IN" sz="1900" b="0" i="0" kern="1200" dirty="0">
                          <a:solidFill>
                            <a:schemeClr val="tx1"/>
                          </a:solidFill>
                          <a:effectLst/>
                          <a:latin typeface="+mn-lt"/>
                          <a:ea typeface="+mn-ea"/>
                          <a:cs typeface="+mn-cs"/>
                        </a:rPr>
                        <a:t>Gupta et al., 2023</a:t>
                      </a:r>
                      <a:endParaRPr sz="15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marL="80010" marR="201930">
                        <a:lnSpc>
                          <a:spcPct val="100000"/>
                        </a:lnSpc>
                        <a:spcBef>
                          <a:spcPts val="295"/>
                        </a:spcBef>
                      </a:pPr>
                      <a:r>
                        <a:rPr lang="en-US" sz="1800" b="0" i="0" kern="1200" dirty="0">
                          <a:solidFill>
                            <a:schemeClr val="tx1"/>
                          </a:solidFill>
                          <a:effectLst/>
                          <a:latin typeface="+mn-lt"/>
                          <a:ea typeface="+mn-ea"/>
                          <a:cs typeface="+mn-cs"/>
                        </a:rPr>
                        <a:t>The study focused on developing a real-time traffic prediction system using LSTM models and Kafka </a:t>
                      </a:r>
                      <a:r>
                        <a:rPr lang="en-US" sz="1600" b="0" i="0" kern="1200" dirty="0">
                          <a:solidFill>
                            <a:schemeClr val="tx1"/>
                          </a:solidFill>
                          <a:effectLst/>
                          <a:latin typeface="+mn-lt"/>
                          <a:ea typeface="+mn-ea"/>
                          <a:cs typeface="+mn-cs"/>
                        </a:rPr>
                        <a:t>for</a:t>
                      </a:r>
                      <a:r>
                        <a:rPr lang="en-US" sz="1800" b="0" i="0" kern="1200" dirty="0">
                          <a:solidFill>
                            <a:schemeClr val="tx1"/>
                          </a:solidFill>
                          <a:effectLst/>
                          <a:latin typeface="+mn-lt"/>
                          <a:ea typeface="+mn-ea"/>
                          <a:cs typeface="+mn-cs"/>
                        </a:rPr>
                        <a:t> data streaming. The system demonstrated the ability to process live data streams efficiently, making it suitable for real-time QoS management in 5G networks.</a:t>
                      </a:r>
                      <a:endParaRPr sz="14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extLst>
                  <a:ext uri="{0D108BD9-81ED-4DB2-BD59-A6C34878D82A}">
                    <a16:rowId xmlns:a16="http://schemas.microsoft.com/office/drawing/2014/main" val="564862169"/>
                  </a:ext>
                </a:extLst>
              </a:tr>
              <a:tr h="2329223">
                <a:tc>
                  <a:txBody>
                    <a:bodyPr/>
                    <a:lstStyle/>
                    <a:p>
                      <a:pPr marL="80010">
                        <a:lnSpc>
                          <a:spcPct val="100000"/>
                        </a:lnSpc>
                        <a:spcBef>
                          <a:spcPts val="229"/>
                        </a:spcBef>
                      </a:pPr>
                      <a:r>
                        <a:rPr lang="en-US" sz="1900" b="0" i="0" kern="1200" dirty="0">
                          <a:solidFill>
                            <a:schemeClr val="tx1"/>
                          </a:solidFill>
                          <a:effectLst/>
                          <a:latin typeface="+mn-lt"/>
                          <a:ea typeface="+mn-ea"/>
                          <a:cs typeface="+mn-cs"/>
                        </a:rPr>
                        <a:t>Scalable Network Traffic Prediction Using Advanced Deep Learning Architectures</a:t>
                      </a:r>
                      <a:endParaRPr sz="1500" dirty="0">
                        <a:latin typeface="Microsoft Sans Serif"/>
                        <a:cs typeface="Microsoft Sans Serif"/>
                      </a:endParaRPr>
                    </a:p>
                  </a:txBody>
                  <a:tcPr marL="0" marR="0" marT="2918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pPr marL="80010" marR="254000">
                        <a:lnSpc>
                          <a:spcPct val="100000"/>
                        </a:lnSpc>
                        <a:spcBef>
                          <a:spcPts val="5"/>
                        </a:spcBef>
                      </a:pPr>
                      <a:r>
                        <a:rPr lang="en-IN" sz="1900" b="0" i="0" kern="1200" dirty="0">
                          <a:solidFill>
                            <a:schemeClr val="tx1"/>
                          </a:solidFill>
                          <a:effectLst/>
                          <a:latin typeface="+mn-lt"/>
                          <a:ea typeface="+mn-ea"/>
                          <a:cs typeface="+mn-cs"/>
                        </a:rPr>
                        <a:t>Transformers, LSTM, and CNN</a:t>
                      </a:r>
                      <a:endParaRPr sz="1500" dirty="0">
                        <a:latin typeface="Microsoft Sans Serif"/>
                        <a:cs typeface="Microsoft Sans Serif"/>
                      </a:endParaRPr>
                    </a:p>
                  </a:txBody>
                  <a:tcPr marL="0" marR="0" marT="3172"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pPr marL="80010" marR="180975">
                        <a:lnSpc>
                          <a:spcPct val="100000"/>
                        </a:lnSpc>
                        <a:spcBef>
                          <a:spcPts val="295"/>
                        </a:spcBef>
                      </a:pPr>
                      <a:r>
                        <a:rPr lang="en-IN" sz="1900" b="0" i="0" kern="1200" dirty="0">
                          <a:solidFill>
                            <a:schemeClr val="tx1"/>
                          </a:solidFill>
                          <a:effectLst/>
                          <a:latin typeface="+mn-lt"/>
                          <a:ea typeface="+mn-ea"/>
                          <a:cs typeface="+mn-cs"/>
                        </a:rPr>
                        <a:t>Chen et al., 2024</a:t>
                      </a:r>
                      <a:endParaRPr sz="15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tc>
                  <a:txBody>
                    <a:bodyPr/>
                    <a:lstStyle/>
                    <a:p>
                      <a:pPr marL="80010" marR="97790">
                        <a:lnSpc>
                          <a:spcPct val="100000"/>
                        </a:lnSpc>
                        <a:spcBef>
                          <a:spcPts val="295"/>
                        </a:spcBef>
                      </a:pPr>
                      <a:r>
                        <a:rPr lang="en-US" sz="1800" b="0" i="0" kern="1200" dirty="0">
                          <a:solidFill>
                            <a:schemeClr val="tx1"/>
                          </a:solidFill>
                          <a:effectLst/>
                          <a:latin typeface="+mn-lt"/>
                          <a:ea typeface="+mn-ea"/>
                          <a:cs typeface="+mn-cs"/>
                        </a:rPr>
                        <a:t>This paper explored the use of advanced deep learning architectures, including Transformers and CNNs, for scalable network traffic prediction. The authors showed that these models could handle large datasets and complex traffic patterns, making them ideal for future 5G networks.</a:t>
                      </a:r>
                      <a:endParaRPr sz="14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ECCC"/>
                    </a:solidFill>
                  </a:tcPr>
                </a:tc>
                <a:extLst>
                  <a:ext uri="{0D108BD9-81ED-4DB2-BD59-A6C34878D82A}">
                    <a16:rowId xmlns:a16="http://schemas.microsoft.com/office/drawing/2014/main" val="1217762255"/>
                  </a:ext>
                </a:extLst>
              </a:tr>
            </a:tbl>
          </a:graphicData>
        </a:graphic>
      </p:graphicFrame>
      <p:graphicFrame>
        <p:nvGraphicFramePr>
          <p:cNvPr id="9" name="Table 8">
            <a:extLst>
              <a:ext uri="{FF2B5EF4-FFF2-40B4-BE49-F238E27FC236}">
                <a16:creationId xmlns:a16="http://schemas.microsoft.com/office/drawing/2014/main" id="{28F0FF1C-F088-F16F-4069-452D8D71CC8D}"/>
              </a:ext>
            </a:extLst>
          </p:cNvPr>
          <p:cNvGraphicFramePr>
            <a:graphicFrameLocks noGrp="1"/>
          </p:cNvGraphicFramePr>
          <p:nvPr>
            <p:extLst>
              <p:ext uri="{D42A27DB-BD31-4B8C-83A1-F6EECF244321}">
                <p14:modId xmlns:p14="http://schemas.microsoft.com/office/powerpoint/2010/main" val="464016370"/>
              </p:ext>
            </p:extLst>
          </p:nvPr>
        </p:nvGraphicFramePr>
        <p:xfrm>
          <a:off x="461447" y="8114263"/>
          <a:ext cx="17283717" cy="1825687"/>
        </p:xfrm>
        <a:graphic>
          <a:graphicData uri="http://schemas.openxmlformats.org/drawingml/2006/table">
            <a:tbl>
              <a:tblPr firstRow="1" bandRow="1">
                <a:tableStyleId>{2D5ABB26-0587-4C30-8999-92F81FD0307C}</a:tableStyleId>
              </a:tblPr>
              <a:tblGrid>
                <a:gridCol w="4329563">
                  <a:extLst>
                    <a:ext uri="{9D8B030D-6E8A-4147-A177-3AD203B41FA5}">
                      <a16:colId xmlns:a16="http://schemas.microsoft.com/office/drawing/2014/main" val="2105390475"/>
                    </a:ext>
                  </a:extLst>
                </a:gridCol>
                <a:gridCol w="4312296">
                  <a:extLst>
                    <a:ext uri="{9D8B030D-6E8A-4147-A177-3AD203B41FA5}">
                      <a16:colId xmlns:a16="http://schemas.microsoft.com/office/drawing/2014/main" val="179025885"/>
                    </a:ext>
                  </a:extLst>
                </a:gridCol>
                <a:gridCol w="4320928">
                  <a:extLst>
                    <a:ext uri="{9D8B030D-6E8A-4147-A177-3AD203B41FA5}">
                      <a16:colId xmlns:a16="http://schemas.microsoft.com/office/drawing/2014/main" val="2503205576"/>
                    </a:ext>
                  </a:extLst>
                </a:gridCol>
                <a:gridCol w="4320930">
                  <a:extLst>
                    <a:ext uri="{9D8B030D-6E8A-4147-A177-3AD203B41FA5}">
                      <a16:colId xmlns:a16="http://schemas.microsoft.com/office/drawing/2014/main" val="2069256794"/>
                    </a:ext>
                  </a:extLst>
                </a:gridCol>
              </a:tblGrid>
              <a:tr h="1825687">
                <a:tc>
                  <a:txBody>
                    <a:bodyPr/>
                    <a:lstStyle/>
                    <a:p>
                      <a:pPr marL="80010" marR="187960">
                        <a:lnSpc>
                          <a:spcPct val="100000"/>
                        </a:lnSpc>
                        <a:spcBef>
                          <a:spcPts val="835"/>
                        </a:spcBef>
                      </a:pPr>
                      <a:r>
                        <a:rPr lang="en-US" sz="1800" b="0" i="0" kern="1200" dirty="0">
                          <a:solidFill>
                            <a:schemeClr val="tx1"/>
                          </a:solidFill>
                          <a:effectLst/>
                          <a:latin typeface="+mn-lt"/>
                          <a:ea typeface="+mn-ea"/>
                          <a:cs typeface="+mn-cs"/>
                        </a:rPr>
                        <a:t>Hybrid Models for Network Traffic Prediction in 5G Networks</a:t>
                      </a:r>
                      <a:endParaRPr sz="1800" dirty="0">
                        <a:latin typeface="Microsoft Sans Serif"/>
                        <a:cs typeface="Microsoft Sans Serif"/>
                      </a:endParaRPr>
                    </a:p>
                  </a:txBody>
                  <a:tcPr marL="0" marR="0" marT="0"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marL="80010" marR="186055">
                        <a:lnSpc>
                          <a:spcPct val="100000"/>
                        </a:lnSpc>
                        <a:spcBef>
                          <a:spcPts val="910"/>
                        </a:spcBef>
                      </a:pPr>
                      <a:r>
                        <a:rPr lang="en-IN" sz="1800" b="0" i="0" kern="1200" dirty="0">
                          <a:solidFill>
                            <a:schemeClr val="tx1"/>
                          </a:solidFill>
                          <a:effectLst/>
                          <a:latin typeface="+mn-lt"/>
                          <a:ea typeface="+mn-ea"/>
                          <a:cs typeface="+mn-cs"/>
                        </a:rPr>
                        <a:t>Hybrid LSTM-Transformer models</a:t>
                      </a:r>
                      <a:endParaRPr sz="1800" dirty="0">
                        <a:latin typeface="Microsoft Sans Serif"/>
                        <a:cs typeface="Microsoft Sans Serif"/>
                      </a:endParaRPr>
                    </a:p>
                  </a:txBody>
                  <a:tcPr marL="0" marR="0" marT="115478"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marL="80010" marR="77470">
                        <a:lnSpc>
                          <a:spcPct val="100000"/>
                        </a:lnSpc>
                        <a:spcBef>
                          <a:spcPts val="295"/>
                        </a:spcBef>
                      </a:pPr>
                      <a:r>
                        <a:rPr lang="en-IN" sz="1800" b="0" i="0" kern="1200" dirty="0">
                          <a:solidFill>
                            <a:schemeClr val="tx1"/>
                          </a:solidFill>
                          <a:effectLst/>
                          <a:latin typeface="+mn-lt"/>
                          <a:ea typeface="+mn-ea"/>
                          <a:cs typeface="+mn-cs"/>
                        </a:rPr>
                        <a:t>Wang et al., 2023</a:t>
                      </a:r>
                      <a:endParaRPr sz="18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tc>
                  <a:txBody>
                    <a:bodyPr/>
                    <a:lstStyle/>
                    <a:p>
                      <a:pPr marL="80010" marR="177800">
                        <a:lnSpc>
                          <a:spcPct val="100000"/>
                        </a:lnSpc>
                        <a:spcBef>
                          <a:spcPts val="295"/>
                        </a:spcBef>
                      </a:pPr>
                      <a:r>
                        <a:rPr lang="en-US" sz="1600" b="0" i="0" kern="1200" dirty="0">
                          <a:solidFill>
                            <a:schemeClr val="tx1"/>
                          </a:solidFill>
                          <a:effectLst/>
                          <a:latin typeface="+mn-lt"/>
                          <a:ea typeface="+mn-ea"/>
                          <a:cs typeface="+mn-cs"/>
                        </a:rPr>
                        <a:t>This paper proposed a hybrid model combining LSTM and Transformer architectures. The hybrid approach leveraged the strengths of both models, providing more accurate and scalable predictions for 5G network traffic. The study highlighted the potential of hybrid models for real-time applications.</a:t>
                      </a:r>
                      <a:endParaRPr sz="1600" dirty="0">
                        <a:latin typeface="Microsoft Sans Serif"/>
                        <a:cs typeface="Microsoft Sans Serif"/>
                      </a:endParaRPr>
                    </a:p>
                  </a:txBody>
                  <a:tcPr marL="0" marR="0" marT="37436" marB="0">
                    <a:lnL w="12700">
                      <a:solidFill>
                        <a:srgbClr val="FFCA08"/>
                      </a:solidFill>
                      <a:prstDash val="solid"/>
                    </a:lnL>
                    <a:lnR w="12700">
                      <a:solidFill>
                        <a:srgbClr val="FFCA08"/>
                      </a:solidFill>
                      <a:prstDash val="solid"/>
                    </a:lnR>
                    <a:lnT w="12700">
                      <a:solidFill>
                        <a:srgbClr val="FFCA08"/>
                      </a:solidFill>
                      <a:prstDash val="solid"/>
                    </a:lnT>
                    <a:lnB w="12700">
                      <a:solidFill>
                        <a:srgbClr val="FFCA08"/>
                      </a:solidFill>
                      <a:prstDash val="solid"/>
                    </a:lnB>
                    <a:solidFill>
                      <a:srgbClr val="FFF5E7"/>
                    </a:solidFill>
                  </a:tcPr>
                </a:tc>
                <a:extLst>
                  <a:ext uri="{0D108BD9-81ED-4DB2-BD59-A6C34878D82A}">
                    <a16:rowId xmlns:a16="http://schemas.microsoft.com/office/drawing/2014/main" val="601389884"/>
                  </a:ext>
                </a:extLst>
              </a:tr>
            </a:tbl>
          </a:graphicData>
        </a:graphic>
      </p:graphicFrame>
    </p:spTree>
    <p:extLst>
      <p:ext uri="{BB962C8B-B14F-4D97-AF65-F5344CB8AC3E}">
        <p14:creationId xmlns:p14="http://schemas.microsoft.com/office/powerpoint/2010/main" val="35148476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8" name="Freeform 9">
            <a:extLst>
              <a:ext uri="{FF2B5EF4-FFF2-40B4-BE49-F238E27FC236}">
                <a16:creationId xmlns:a16="http://schemas.microsoft.com/office/drawing/2014/main" id="{8A64DB38-C43F-7428-ECD1-8EE4F500F3C0}"/>
              </a:ext>
            </a:extLst>
          </p:cNvPr>
          <p:cNvSpPr/>
          <p:nvPr/>
        </p:nvSpPr>
        <p:spPr>
          <a:xfrm>
            <a:off x="6934200" y="2212974"/>
            <a:ext cx="11125199" cy="5978526"/>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txBody>
          <a:bodyPr/>
          <a:lstStyle/>
          <a:p>
            <a:endParaRPr lang="en-IN" dirty="0"/>
          </a:p>
        </p:txBody>
      </p:sp>
      <p:sp>
        <p:nvSpPr>
          <p:cNvPr id="6" name="Freeform 6"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TextBox 7"/>
          <p:cNvSpPr txBox="1"/>
          <p:nvPr/>
        </p:nvSpPr>
        <p:spPr>
          <a:xfrm>
            <a:off x="8305800" y="112975"/>
            <a:ext cx="9448800" cy="839525"/>
          </a:xfrm>
          <a:prstGeom prst="rect">
            <a:avLst/>
          </a:prstGeom>
        </p:spPr>
        <p:txBody>
          <a:bodyPr wrap="square" lIns="0" tIns="0" rIns="0" bIns="0" rtlCol="0" anchor="t">
            <a:spAutoFit/>
          </a:bodyPr>
          <a:lstStyle/>
          <a:p>
            <a:pPr algn="l">
              <a:lnSpc>
                <a:spcPts val="6937"/>
              </a:lnSpc>
            </a:pPr>
            <a:r>
              <a:rPr lang="en-US" sz="4800" dirty="0">
                <a:solidFill>
                  <a:srgbClr val="161613"/>
                </a:solidFill>
                <a:latin typeface="DM Sans"/>
                <a:ea typeface="DM Sans"/>
                <a:cs typeface="DM Sans"/>
                <a:sym typeface="DM Sans"/>
              </a:rPr>
              <a:t>Why TCP Payload matters</a:t>
            </a:r>
          </a:p>
        </p:txBody>
      </p:sp>
      <p:sp>
        <p:nvSpPr>
          <p:cNvPr id="15" name="TextBox 14">
            <a:extLst>
              <a:ext uri="{FF2B5EF4-FFF2-40B4-BE49-F238E27FC236}">
                <a16:creationId xmlns:a16="http://schemas.microsoft.com/office/drawing/2014/main" id="{E2C931F5-149F-2F6D-7765-9B9A62B7A597}"/>
              </a:ext>
            </a:extLst>
          </p:cNvPr>
          <p:cNvSpPr txBox="1"/>
          <p:nvPr/>
        </p:nvSpPr>
        <p:spPr>
          <a:xfrm>
            <a:off x="7081386" y="2247900"/>
            <a:ext cx="11206614" cy="6247864"/>
          </a:xfrm>
          <a:prstGeom prst="rect">
            <a:avLst/>
          </a:prstGeom>
          <a:noFill/>
        </p:spPr>
        <p:txBody>
          <a:bodyPr wrap="square">
            <a:spAutoFit/>
          </a:bodyPr>
          <a:lstStyle/>
          <a:p>
            <a:r>
              <a:rPr lang="en-US" sz="2000" dirty="0"/>
              <a:t>TCP payloads, which represent the actual data carried within TCP segments, provide critical insights into the nature and purpose of network traffic. Unlike higher-level metrics like packet counts or octets, TCP payloads reveal the content and context of the data being transmitted, enabling more granular and accurate analysis.</a:t>
            </a:r>
          </a:p>
          <a:p>
            <a:r>
              <a:rPr lang="en-US" sz="2000" dirty="0"/>
              <a:t>While metrics such as packet counts or octets measure the volume of traffic, they do not capture the application-layer behavior or the specific requirements of different types of traffic. TCP payloads, on the other hand, allow for:</a:t>
            </a:r>
          </a:p>
          <a:p>
            <a:endParaRPr lang="en-US" sz="2000" dirty="0"/>
          </a:p>
          <a:p>
            <a:r>
              <a:rPr lang="en-US" sz="2000" b="1" dirty="0"/>
              <a:t>Traffic Classification: </a:t>
            </a:r>
            <a:r>
              <a:rPr lang="en-US" sz="2000" dirty="0"/>
              <a:t>By analyzing the payload, you can identify the type of traffic (e.g., video streaming, VoIP, or file transfers) based on its content and patterns.</a:t>
            </a:r>
          </a:p>
          <a:p>
            <a:endParaRPr lang="en-US" sz="2000" dirty="0"/>
          </a:p>
          <a:p>
            <a:r>
              <a:rPr lang="en-US" sz="2000" dirty="0"/>
              <a:t>This enables precise QoS prioritization, ensuring that latency-sensitive applications (e.g., video calls) receive higher priority over bulk data transfers.</a:t>
            </a:r>
          </a:p>
          <a:p>
            <a:endParaRPr lang="en-US" sz="2000" dirty="0"/>
          </a:p>
          <a:p>
            <a:r>
              <a:rPr lang="en-US" sz="2000" b="1" dirty="0"/>
              <a:t>Application-Layer Insights: </a:t>
            </a:r>
            <a:r>
              <a:rPr lang="en-US" sz="2000" dirty="0"/>
              <a:t>TCP payloads contain application-layer data (e.g., HTTP headers, video frames, or VoIP packets), which can be used to infer the purpose and requirements of the traffic.</a:t>
            </a:r>
          </a:p>
          <a:p>
            <a:endParaRPr lang="en-US" sz="2000" dirty="0"/>
          </a:p>
          <a:p>
            <a:r>
              <a:rPr lang="en-US" sz="2000" dirty="0"/>
              <a:t>For example, video streaming payloads often exhibit specific patterns that can be detected and prioritized for high bandwidth.</a:t>
            </a:r>
          </a:p>
          <a:p>
            <a:endParaRPr lang="en-US" sz="20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F82BB8-63B1-EF7B-03B1-C922158DF8C8}"/>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7E406343-EB1A-DA7A-65C5-A0FA0CB8D711}"/>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2BE4D511-19A9-F5D4-D991-5B5A9E98C699}"/>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8" name="Freeform 9">
            <a:extLst>
              <a:ext uri="{FF2B5EF4-FFF2-40B4-BE49-F238E27FC236}">
                <a16:creationId xmlns:a16="http://schemas.microsoft.com/office/drawing/2014/main" id="{45DD60F1-7E0A-3185-0F3C-153CD35842F7}"/>
              </a:ext>
            </a:extLst>
          </p:cNvPr>
          <p:cNvSpPr/>
          <p:nvPr/>
        </p:nvSpPr>
        <p:spPr>
          <a:xfrm>
            <a:off x="7081386" y="2212974"/>
            <a:ext cx="11130414" cy="5140326"/>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sp>
      <p:sp>
        <p:nvSpPr>
          <p:cNvPr id="6" name="Freeform 6" descr="preencoded.png">
            <a:extLst>
              <a:ext uri="{FF2B5EF4-FFF2-40B4-BE49-F238E27FC236}">
                <a16:creationId xmlns:a16="http://schemas.microsoft.com/office/drawing/2014/main" id="{DC7236E1-E36B-435E-6ACF-9248DD52DC2F}"/>
              </a:ext>
            </a:extLst>
          </p:cNvPr>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3"/>
            <a:stretch>
              <a:fillRect/>
            </a:stretch>
          </a:blipFill>
        </p:spPr>
      </p:sp>
      <p:sp>
        <p:nvSpPr>
          <p:cNvPr id="7" name="TextBox 7">
            <a:extLst>
              <a:ext uri="{FF2B5EF4-FFF2-40B4-BE49-F238E27FC236}">
                <a16:creationId xmlns:a16="http://schemas.microsoft.com/office/drawing/2014/main" id="{4A39FAE5-8934-7556-685A-718AC39459A6}"/>
              </a:ext>
            </a:extLst>
          </p:cNvPr>
          <p:cNvSpPr txBox="1"/>
          <p:nvPr/>
        </p:nvSpPr>
        <p:spPr>
          <a:xfrm>
            <a:off x="8305800" y="112975"/>
            <a:ext cx="9448800" cy="839525"/>
          </a:xfrm>
          <a:prstGeom prst="rect">
            <a:avLst/>
          </a:prstGeom>
        </p:spPr>
        <p:txBody>
          <a:bodyPr wrap="square" lIns="0" tIns="0" rIns="0" bIns="0" rtlCol="0" anchor="t">
            <a:spAutoFit/>
          </a:bodyPr>
          <a:lstStyle/>
          <a:p>
            <a:pPr algn="l">
              <a:lnSpc>
                <a:spcPts val="6937"/>
              </a:lnSpc>
            </a:pPr>
            <a:r>
              <a:rPr lang="en-US" sz="4800" dirty="0">
                <a:solidFill>
                  <a:srgbClr val="161613"/>
                </a:solidFill>
                <a:latin typeface="DM Sans"/>
                <a:ea typeface="DM Sans"/>
                <a:cs typeface="DM Sans"/>
                <a:sym typeface="DM Sans"/>
              </a:rPr>
              <a:t>Why TCP Payload matters</a:t>
            </a:r>
          </a:p>
        </p:txBody>
      </p:sp>
      <p:sp>
        <p:nvSpPr>
          <p:cNvPr id="15" name="TextBox 14">
            <a:extLst>
              <a:ext uri="{FF2B5EF4-FFF2-40B4-BE49-F238E27FC236}">
                <a16:creationId xmlns:a16="http://schemas.microsoft.com/office/drawing/2014/main" id="{C0418708-1F2D-AAF0-751D-C94A5533CFF2}"/>
              </a:ext>
            </a:extLst>
          </p:cNvPr>
          <p:cNvSpPr txBox="1"/>
          <p:nvPr/>
        </p:nvSpPr>
        <p:spPr>
          <a:xfrm>
            <a:off x="7081386" y="2260342"/>
            <a:ext cx="11206614" cy="5016758"/>
          </a:xfrm>
          <a:prstGeom prst="rect">
            <a:avLst/>
          </a:prstGeom>
          <a:noFill/>
        </p:spPr>
        <p:txBody>
          <a:bodyPr wrap="square">
            <a:spAutoFit/>
          </a:bodyPr>
          <a:lstStyle/>
          <a:p>
            <a:r>
              <a:rPr lang="en-US" sz="2000" b="1" dirty="0"/>
              <a:t>Anomaly Detection: </a:t>
            </a:r>
            <a:r>
              <a:rPr lang="en-US" sz="2000" dirty="0"/>
              <a:t>Payload analysis can reveal unusual or malicious activity, such as malware signatures or attack patterns, which may not be detectable through volume-based metrics alone.</a:t>
            </a:r>
          </a:p>
          <a:p>
            <a:endParaRPr lang="en-US" sz="2000" dirty="0"/>
          </a:p>
          <a:p>
            <a:r>
              <a:rPr lang="en-US" sz="2000" dirty="0"/>
              <a:t>This enhances network security and ensures uninterrupted service delivery.</a:t>
            </a:r>
          </a:p>
          <a:p>
            <a:endParaRPr lang="en-US" sz="2000" dirty="0"/>
          </a:p>
          <a:p>
            <a:r>
              <a:rPr lang="en-US" sz="2000" b="1" dirty="0"/>
              <a:t>Optimized Resource Allocation: </a:t>
            </a:r>
            <a:r>
              <a:rPr lang="en-US" sz="2000" dirty="0"/>
              <a:t>By understanding the content of TCP payloads, network administrators can allocate resources more effectively, ensuring that critical applications receive the necessary bandwidth and latency guarantees.</a:t>
            </a:r>
          </a:p>
          <a:p>
            <a:endParaRPr lang="en-US" sz="2000" dirty="0"/>
          </a:p>
          <a:p>
            <a:r>
              <a:rPr lang="en-US" sz="2000" dirty="0"/>
              <a:t>For example, small payloads with frequent transmissions (e.g., VoIP) can be prioritized for low latency, while large payloads (e.g., file downloads) can be managed to avoid congestion.</a:t>
            </a:r>
          </a:p>
          <a:p>
            <a:endParaRPr lang="en-US" sz="2000" dirty="0"/>
          </a:p>
          <a:p>
            <a:r>
              <a:rPr lang="en-US" sz="2000" b="1" dirty="0"/>
              <a:t>Key Advantage of TCP Payload Analysis: </a:t>
            </a:r>
            <a:r>
              <a:rPr lang="en-US" sz="2000" dirty="0"/>
              <a:t>While metrics like octets and packet counts provide a high-level view of network traffic, TCP payloads offer deeper insights into the content and context of the data. This enables more accurate traffic classification, anomaly detection, and QoS optimization, particularly in 5G networks where diverse traffic types coexist with varying performance requirements.</a:t>
            </a:r>
          </a:p>
        </p:txBody>
      </p:sp>
    </p:spTree>
    <p:extLst>
      <p:ext uri="{BB962C8B-B14F-4D97-AF65-F5344CB8AC3E}">
        <p14:creationId xmlns:p14="http://schemas.microsoft.com/office/powerpoint/2010/main" val="13193967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CE469F-F9CF-59B6-4E61-8DA69C7789C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9283F83-7B4A-D93B-2EF5-400BE1D1539C}"/>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7A5A0651-78E7-8EDB-25F4-DD658242C8BE}"/>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DC5E394D-3E24-7D93-77E5-C28229712E40}"/>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Findings &amp; Results</a:t>
            </a:r>
          </a:p>
        </p:txBody>
      </p:sp>
      <p:grpSp>
        <p:nvGrpSpPr>
          <p:cNvPr id="7" name="Group 7">
            <a:extLst>
              <a:ext uri="{FF2B5EF4-FFF2-40B4-BE49-F238E27FC236}">
                <a16:creationId xmlns:a16="http://schemas.microsoft.com/office/drawing/2014/main" id="{0D73977E-7CE0-AFA5-F9BA-72756467ECB4}"/>
              </a:ext>
            </a:extLst>
          </p:cNvPr>
          <p:cNvGrpSpPr/>
          <p:nvPr/>
        </p:nvGrpSpPr>
        <p:grpSpPr>
          <a:xfrm>
            <a:off x="304800" y="1790700"/>
            <a:ext cx="17754600" cy="7924801"/>
            <a:chOff x="-381635" y="-1967534"/>
            <a:chExt cx="18771236" cy="14608810"/>
          </a:xfrm>
        </p:grpSpPr>
        <p:grpSp>
          <p:nvGrpSpPr>
            <p:cNvPr id="8" name="Group 8">
              <a:extLst>
                <a:ext uri="{FF2B5EF4-FFF2-40B4-BE49-F238E27FC236}">
                  <a16:creationId xmlns:a16="http://schemas.microsoft.com/office/drawing/2014/main" id="{45FAC90E-09EE-A06C-FBB7-F19DE527FE21}"/>
                </a:ext>
              </a:extLst>
            </p:cNvPr>
            <p:cNvGrpSpPr/>
            <p:nvPr/>
          </p:nvGrpSpPr>
          <p:grpSpPr>
            <a:xfrm>
              <a:off x="-381635" y="-1967534"/>
              <a:ext cx="18771236" cy="14608810"/>
              <a:chOff x="-381635" y="-1967534"/>
              <a:chExt cx="18771236" cy="14608810"/>
            </a:xfrm>
          </p:grpSpPr>
          <p:sp>
            <p:nvSpPr>
              <p:cNvPr id="9" name="Freeform 9">
                <a:extLst>
                  <a:ext uri="{FF2B5EF4-FFF2-40B4-BE49-F238E27FC236}">
                    <a16:creationId xmlns:a16="http://schemas.microsoft.com/office/drawing/2014/main" id="{33A7A235-AE3A-0788-0B1C-7CE3A39F8CD5}"/>
                  </a:ext>
                </a:extLst>
              </p:cNvPr>
              <p:cNvSpPr/>
              <p:nvPr/>
            </p:nvSpPr>
            <p:spPr>
              <a:xfrm>
                <a:off x="-381635" y="-1967534"/>
                <a:ext cx="18771236" cy="14608810"/>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txBody>
              <a:bodyPr/>
              <a:lstStyle/>
              <a:p>
                <a:endParaRPr lang="en-IN" dirty="0"/>
              </a:p>
            </p:txBody>
          </p:sp>
        </p:grpSp>
        <p:sp>
          <p:nvSpPr>
            <p:cNvPr id="10" name="TextBox 10">
              <a:extLst>
                <a:ext uri="{FF2B5EF4-FFF2-40B4-BE49-F238E27FC236}">
                  <a16:creationId xmlns:a16="http://schemas.microsoft.com/office/drawing/2014/main" id="{80628EEC-B89F-F62C-91C9-9A2916EC1EFB}"/>
                </a:ext>
              </a:extLst>
            </p:cNvPr>
            <p:cNvSpPr txBox="1"/>
            <p:nvPr/>
          </p:nvSpPr>
          <p:spPr>
            <a:xfrm>
              <a:off x="-301072" y="-1686595"/>
              <a:ext cx="18011580" cy="5673644"/>
            </a:xfrm>
            <a:prstGeom prst="rect">
              <a:avLst/>
            </a:prstGeom>
          </p:spPr>
          <p:txBody>
            <a:bodyPr wrap="square" lIns="0" tIns="0" rIns="0" bIns="0" rtlCol="0" anchor="t">
              <a:spAutoFit/>
            </a:bodyPr>
            <a:lstStyle/>
            <a:p>
              <a:r>
                <a:rPr lang="en-US" sz="2000" b="1" dirty="0"/>
                <a:t>Traffic Prediction Accuracy with </a:t>
              </a:r>
              <a:r>
                <a:rPr lang="en-US" sz="2000" b="1" dirty="0" err="1"/>
                <a:t>BiLSTM</a:t>
              </a:r>
              <a:endParaRPr lang="en-US" sz="2000" dirty="0"/>
            </a:p>
            <a:p>
              <a:pPr lvl="2">
                <a:buFont typeface="Arial" panose="020B0604020202020204" pitchFamily="34" charset="0"/>
                <a:buChar char="•"/>
              </a:pPr>
              <a:r>
                <a:rPr lang="en-US" sz="2000" dirty="0"/>
                <a:t>The </a:t>
              </a:r>
              <a:r>
                <a:rPr lang="en-US" sz="2000" dirty="0" err="1"/>
                <a:t>BiLSTM</a:t>
              </a:r>
              <a:r>
                <a:rPr lang="en-US" sz="2000" dirty="0"/>
                <a:t> model demonstrated high accuracy in predicting network traffic trends, outperforming traditional time-series models like ARIMA and LSTM.</a:t>
              </a:r>
            </a:p>
            <a:p>
              <a:pPr lvl="2">
                <a:buFont typeface="Arial" panose="020B0604020202020204" pitchFamily="34" charset="0"/>
                <a:buChar char="•"/>
              </a:pPr>
              <a:r>
                <a:rPr lang="en-US" sz="2000" dirty="0"/>
                <a:t>The model’s ability to process bidirectional sequences allowed it to capture both past and future dependencies, leading to more accurate congestion forecasting compared to single-direction LSTM models.</a:t>
              </a:r>
            </a:p>
            <a:p>
              <a:pPr lvl="2">
                <a:buFont typeface="Arial" panose="020B0604020202020204" pitchFamily="34" charset="0"/>
                <a:buChar char="•"/>
              </a:pPr>
              <a:r>
                <a:rPr lang="en-US" sz="2000" dirty="0"/>
                <a:t>Handling of Non-Stationary Traffic Patterns: Unlike ARIMA, which struggles with abrupt changes in data flow, </a:t>
              </a:r>
              <a:r>
                <a:rPr lang="en-US" sz="2000" dirty="0" err="1"/>
                <a:t>BiLSTM</a:t>
              </a:r>
              <a:r>
                <a:rPr lang="en-US" sz="2000" dirty="0"/>
                <a:t> successfully adapted to highly dynamic network conditions in 5G traffic.</a:t>
              </a:r>
            </a:p>
            <a:p>
              <a:pPr lvl="2">
                <a:buFont typeface="Arial" panose="020B0604020202020204" pitchFamily="34" charset="0"/>
                <a:buChar char="•"/>
              </a:pPr>
              <a:r>
                <a:rPr lang="en-US" sz="2000" dirty="0"/>
                <a:t>Better Adaptation to Seasonal and Short-Term Variations: The model efficiently detected periodic traffic surges as well as unexpected spikes, making it more reliable for real-time traffic monitoring.</a:t>
              </a:r>
            </a:p>
            <a:p>
              <a:pPr lvl="2">
                <a:buFont typeface="Arial" panose="020B0604020202020204" pitchFamily="34" charset="0"/>
                <a:buChar char="•"/>
              </a:pPr>
              <a:r>
                <a:rPr lang="en-US" sz="2000" dirty="0"/>
                <a:t>Improved Long-Term Predictive Capabilities: By leveraging deep learning techniques, the model learned from historical traffic behaviors and applied that knowledge to predict long-term congestion trends.</a:t>
              </a:r>
            </a:p>
          </p:txBody>
        </p:sp>
        <p:sp>
          <p:nvSpPr>
            <p:cNvPr id="11" name="TextBox 11">
              <a:extLst>
                <a:ext uri="{FF2B5EF4-FFF2-40B4-BE49-F238E27FC236}">
                  <a16:creationId xmlns:a16="http://schemas.microsoft.com/office/drawing/2014/main" id="{B91A71AF-85CF-50C7-6408-49716270BFD8}"/>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pic>
        <p:nvPicPr>
          <p:cNvPr id="5" name="Picture 4">
            <a:extLst>
              <a:ext uri="{FF2B5EF4-FFF2-40B4-BE49-F238E27FC236}">
                <a16:creationId xmlns:a16="http://schemas.microsoft.com/office/drawing/2014/main" id="{7DAEBFCB-B98B-E0AA-EBBA-8F94C4682351}"/>
              </a:ext>
            </a:extLst>
          </p:cNvPr>
          <p:cNvPicPr>
            <a:picLocks noChangeAspect="1"/>
          </p:cNvPicPr>
          <p:nvPr/>
        </p:nvPicPr>
        <p:blipFill>
          <a:blip r:embed="rId3"/>
          <a:srcRect t="1732" r="79629" b="1"/>
          <a:stretch/>
        </p:blipFill>
        <p:spPr>
          <a:xfrm>
            <a:off x="914400" y="5905500"/>
            <a:ext cx="4053702" cy="2702826"/>
          </a:xfrm>
          <a:prstGeom prst="rect">
            <a:avLst/>
          </a:prstGeom>
        </p:spPr>
      </p:pic>
      <p:graphicFrame>
        <p:nvGraphicFramePr>
          <p:cNvPr id="12" name="Chart 11">
            <a:extLst>
              <a:ext uri="{FF2B5EF4-FFF2-40B4-BE49-F238E27FC236}">
                <a16:creationId xmlns:a16="http://schemas.microsoft.com/office/drawing/2014/main" id="{332BE19B-D7E9-6C90-65D6-4D93D4209824}"/>
              </a:ext>
            </a:extLst>
          </p:cNvPr>
          <p:cNvGraphicFramePr/>
          <p:nvPr>
            <p:extLst>
              <p:ext uri="{D42A27DB-BD31-4B8C-83A1-F6EECF244321}">
                <p14:modId xmlns:p14="http://schemas.microsoft.com/office/powerpoint/2010/main" val="294427496"/>
              </p:ext>
            </p:extLst>
          </p:nvPr>
        </p:nvGraphicFramePr>
        <p:xfrm>
          <a:off x="5623422" y="4914899"/>
          <a:ext cx="12588378" cy="480060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413029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81D5C1-FC39-DFA2-ED4D-79D6FD26B08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56CDBB16-E4B9-8033-613E-42DEA35B2555}"/>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D9086942-843B-DE5C-9B1B-3381139C3ABC}"/>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1560A6AE-E014-ED1D-FBB8-F7DA635C7E44}"/>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Findings &amp; Results</a:t>
            </a:r>
          </a:p>
        </p:txBody>
      </p:sp>
      <p:grpSp>
        <p:nvGrpSpPr>
          <p:cNvPr id="7" name="Group 7">
            <a:extLst>
              <a:ext uri="{FF2B5EF4-FFF2-40B4-BE49-F238E27FC236}">
                <a16:creationId xmlns:a16="http://schemas.microsoft.com/office/drawing/2014/main" id="{B53329AC-5994-F26C-01A9-235ED8B1D60E}"/>
              </a:ext>
            </a:extLst>
          </p:cNvPr>
          <p:cNvGrpSpPr/>
          <p:nvPr/>
        </p:nvGrpSpPr>
        <p:grpSpPr>
          <a:xfrm>
            <a:off x="304800" y="1790701"/>
            <a:ext cx="17754600" cy="7086600"/>
            <a:chOff x="-381635" y="-1967532"/>
            <a:chExt cx="18771236" cy="13063646"/>
          </a:xfrm>
        </p:grpSpPr>
        <p:grpSp>
          <p:nvGrpSpPr>
            <p:cNvPr id="8" name="Group 8">
              <a:extLst>
                <a:ext uri="{FF2B5EF4-FFF2-40B4-BE49-F238E27FC236}">
                  <a16:creationId xmlns:a16="http://schemas.microsoft.com/office/drawing/2014/main" id="{CE16E402-F9BB-3DF7-CDB8-9F8C88FE53C7}"/>
                </a:ext>
              </a:extLst>
            </p:cNvPr>
            <p:cNvGrpSpPr/>
            <p:nvPr/>
          </p:nvGrpSpPr>
          <p:grpSpPr>
            <a:xfrm>
              <a:off x="-381635" y="-1967532"/>
              <a:ext cx="18771236" cy="13063646"/>
              <a:chOff x="-381635" y="-1967532"/>
              <a:chExt cx="18771236" cy="13063646"/>
            </a:xfrm>
          </p:grpSpPr>
          <p:sp>
            <p:nvSpPr>
              <p:cNvPr id="9" name="Freeform 9">
                <a:extLst>
                  <a:ext uri="{FF2B5EF4-FFF2-40B4-BE49-F238E27FC236}">
                    <a16:creationId xmlns:a16="http://schemas.microsoft.com/office/drawing/2014/main" id="{1166B09D-B3D5-C05F-F66D-D903E1641A26}"/>
                  </a:ext>
                </a:extLst>
              </p:cNvPr>
              <p:cNvSpPr/>
              <p:nvPr/>
            </p:nvSpPr>
            <p:spPr>
              <a:xfrm>
                <a:off x="-381635" y="-1967532"/>
                <a:ext cx="18771236" cy="13063646"/>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txBody>
              <a:bodyPr/>
              <a:lstStyle/>
              <a:p>
                <a:endParaRPr lang="en-IN" dirty="0"/>
              </a:p>
            </p:txBody>
          </p:sp>
        </p:grpSp>
        <p:sp>
          <p:nvSpPr>
            <p:cNvPr id="10" name="TextBox 10">
              <a:extLst>
                <a:ext uri="{FF2B5EF4-FFF2-40B4-BE49-F238E27FC236}">
                  <a16:creationId xmlns:a16="http://schemas.microsoft.com/office/drawing/2014/main" id="{ACE46AE6-E0BD-4687-033A-78D53A3AE065}"/>
                </a:ext>
              </a:extLst>
            </p:cNvPr>
            <p:cNvSpPr txBox="1"/>
            <p:nvPr/>
          </p:nvSpPr>
          <p:spPr>
            <a:xfrm>
              <a:off x="-301072" y="-1686595"/>
              <a:ext cx="18011580" cy="12482015"/>
            </a:xfrm>
            <a:prstGeom prst="rect">
              <a:avLst/>
            </a:prstGeom>
          </p:spPr>
          <p:txBody>
            <a:bodyPr wrap="square" lIns="0" tIns="0" rIns="0" bIns="0" rtlCol="0" anchor="t">
              <a:spAutoFit/>
            </a:bodyPr>
            <a:lstStyle/>
            <a:p>
              <a:r>
                <a:rPr lang="en-US" sz="2000" b="1" dirty="0"/>
                <a:t>QoS Optimization Performance</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Latency Reduction: By predicting congestion in advance, the model enabled adaptive bandwidth allocation, leading to lower latency in real-time applications such as video streaming, VoIP, and cloud gaming.</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Packet Loss Prevention: The </a:t>
              </a:r>
              <a:r>
                <a:rPr lang="en-US" sz="2000" dirty="0" err="1"/>
                <a:t>BiLSTM</a:t>
              </a:r>
              <a:r>
                <a:rPr lang="en-US" sz="2000" dirty="0"/>
                <a:t> model’s ability to forecast traffic surges allowed for early congestion mitigation, significantly reducing packet loss compared to traditional static resource allocation strategies.</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Bandwidth Utilization Efficiency: The model ensured that network resources were dynamically assigned based on real-time demand, preventing underutilization or overloading of network infrastructure.</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Proactive Congestion Control: Instead of reacting to network congestion after it occurs, the system used real-time predictions to reroute traffic, optimize load balancing, and allocate additional bandwidth where necessary.</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Scalability in Large Networks: The model was tested with increasing traffic loads, demonstrating stable performance even under high-demand conditions, making it suitable for large-scale 5G deployments.</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Better Adaptability for IoT and Edge Devices: The model was able to distinguish between different traffic types, ensuring that latency-sensitive applications received priority bandwidth while background processes were efficiently managed.</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Improved Network Stability: By optimizing network flow, the model prevented sudden bandwidth fluctuations, ensuring a smoother user experience with fewer disruptions in connectivity.</a:t>
              </a:r>
            </a:p>
          </p:txBody>
        </p:sp>
        <p:sp>
          <p:nvSpPr>
            <p:cNvPr id="11" name="TextBox 11">
              <a:extLst>
                <a:ext uri="{FF2B5EF4-FFF2-40B4-BE49-F238E27FC236}">
                  <a16:creationId xmlns:a16="http://schemas.microsoft.com/office/drawing/2014/main" id="{2D620254-A987-B9C9-3275-8F5EAEA38693}"/>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spTree>
    <p:extLst>
      <p:ext uri="{BB962C8B-B14F-4D97-AF65-F5344CB8AC3E}">
        <p14:creationId xmlns:p14="http://schemas.microsoft.com/office/powerpoint/2010/main" val="2103626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59531A-736D-7BCD-C821-BEE47B176C6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775F382-0454-DD7F-EF43-2C8711A72423}"/>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99D68FD8-9E3C-6221-F102-8FD4C8BC7658}"/>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17" name="Freeform 9">
            <a:extLst>
              <a:ext uri="{FF2B5EF4-FFF2-40B4-BE49-F238E27FC236}">
                <a16:creationId xmlns:a16="http://schemas.microsoft.com/office/drawing/2014/main" id="{5EC99912-7C03-FCC4-77D2-6AEF43935196}"/>
              </a:ext>
            </a:extLst>
          </p:cNvPr>
          <p:cNvSpPr/>
          <p:nvPr/>
        </p:nvSpPr>
        <p:spPr>
          <a:xfrm>
            <a:off x="2057400" y="2133957"/>
            <a:ext cx="7048501" cy="6819543"/>
          </a:xfrm>
          <a:custGeom>
            <a:avLst/>
            <a:gdLst/>
            <a:ahLst/>
            <a:cxnLst/>
            <a:rect l="l" t="t" r="r" b="b"/>
            <a:pathLst>
              <a:path w="11683263" h="10333710">
                <a:moveTo>
                  <a:pt x="0" y="127312"/>
                </a:moveTo>
                <a:cubicBezTo>
                  <a:pt x="0" y="57091"/>
                  <a:pt x="42431" y="0"/>
                  <a:pt x="94620" y="0"/>
                </a:cubicBezTo>
                <a:lnTo>
                  <a:pt x="11588642" y="0"/>
                </a:lnTo>
                <a:cubicBezTo>
                  <a:pt x="11641044" y="0"/>
                  <a:pt x="11683263" y="57091"/>
                  <a:pt x="11683263" y="127312"/>
                </a:cubicBezTo>
                <a:lnTo>
                  <a:pt x="11683263" y="10206398"/>
                </a:lnTo>
                <a:cubicBezTo>
                  <a:pt x="11683263" y="10276904"/>
                  <a:pt x="11640832" y="10333710"/>
                  <a:pt x="11588642" y="10333710"/>
                </a:cubicBezTo>
                <a:lnTo>
                  <a:pt x="94620" y="10333710"/>
                </a:lnTo>
                <a:cubicBezTo>
                  <a:pt x="42218" y="10333710"/>
                  <a:pt x="0" y="10276619"/>
                  <a:pt x="0" y="10206398"/>
                </a:cubicBezTo>
                <a:close/>
              </a:path>
            </a:pathLst>
          </a:custGeom>
          <a:solidFill>
            <a:srgbClr val="EDEBE3"/>
          </a:solidFill>
        </p:spPr>
        <p:txBody>
          <a:bodyPr/>
          <a:lstStyle/>
          <a:p>
            <a:endParaRPr lang="en-IN" dirty="0"/>
          </a:p>
        </p:txBody>
      </p:sp>
      <p:sp>
        <p:nvSpPr>
          <p:cNvPr id="6" name="TextBox 6">
            <a:extLst>
              <a:ext uri="{FF2B5EF4-FFF2-40B4-BE49-F238E27FC236}">
                <a16:creationId xmlns:a16="http://schemas.microsoft.com/office/drawing/2014/main" id="{7C08FDF1-F073-EE0E-2FE2-BA56186CD7E9}"/>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Outline</a:t>
            </a:r>
          </a:p>
        </p:txBody>
      </p:sp>
      <p:grpSp>
        <p:nvGrpSpPr>
          <p:cNvPr id="7" name="Group 7">
            <a:extLst>
              <a:ext uri="{FF2B5EF4-FFF2-40B4-BE49-F238E27FC236}">
                <a16:creationId xmlns:a16="http://schemas.microsoft.com/office/drawing/2014/main" id="{A7E31AB2-6CA5-D9F8-D8DF-68FB7CA584A3}"/>
              </a:ext>
            </a:extLst>
          </p:cNvPr>
          <p:cNvGrpSpPr/>
          <p:nvPr/>
        </p:nvGrpSpPr>
        <p:grpSpPr>
          <a:xfrm>
            <a:off x="664057" y="2411988"/>
            <a:ext cx="17036086" cy="1182595"/>
            <a:chOff x="-1807" y="-778804"/>
            <a:chExt cx="18011580" cy="2438106"/>
          </a:xfrm>
        </p:grpSpPr>
        <p:sp>
          <p:nvSpPr>
            <p:cNvPr id="10" name="TextBox 10">
              <a:extLst>
                <a:ext uri="{FF2B5EF4-FFF2-40B4-BE49-F238E27FC236}">
                  <a16:creationId xmlns:a16="http://schemas.microsoft.com/office/drawing/2014/main" id="{D8D6B3A2-9489-B388-81A8-E22B339573E7}"/>
                </a:ext>
              </a:extLst>
            </p:cNvPr>
            <p:cNvSpPr txBox="1"/>
            <p:nvPr/>
          </p:nvSpPr>
          <p:spPr>
            <a:xfrm>
              <a:off x="-1807" y="-778804"/>
              <a:ext cx="18011580" cy="855427"/>
            </a:xfrm>
            <a:prstGeom prst="rect">
              <a:avLst/>
            </a:prstGeom>
          </p:spPr>
          <p:txBody>
            <a:bodyPr wrap="square" lIns="0" tIns="0" rIns="0" bIns="0" rtlCol="0" anchor="t">
              <a:spAutoFit/>
            </a:bodyPr>
            <a:lstStyle/>
            <a:p>
              <a:pPr marL="342900" indent="-342900" algn="l">
                <a:lnSpc>
                  <a:spcPts val="3437"/>
                </a:lnSpc>
                <a:buFont typeface="Arial" panose="020B0604020202020204" pitchFamily="34" charset="0"/>
                <a:buChar char="•"/>
              </a:pPr>
              <a:endParaRPr lang="en-US" sz="2400" dirty="0">
                <a:solidFill>
                  <a:srgbClr val="161613"/>
                </a:solidFill>
                <a:latin typeface="DM Sans"/>
                <a:ea typeface="DM Sans"/>
                <a:cs typeface="DM Sans"/>
                <a:sym typeface="DM Sans"/>
              </a:endParaRPr>
            </a:p>
          </p:txBody>
        </p:sp>
        <p:sp>
          <p:nvSpPr>
            <p:cNvPr id="11" name="TextBox 11">
              <a:extLst>
                <a:ext uri="{FF2B5EF4-FFF2-40B4-BE49-F238E27FC236}">
                  <a16:creationId xmlns:a16="http://schemas.microsoft.com/office/drawing/2014/main" id="{6A53E5E8-07BF-8BC7-EAED-C43E2D7C56BF}"/>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sp>
        <p:nvSpPr>
          <p:cNvPr id="8" name="Rectangle 2">
            <a:extLst>
              <a:ext uri="{FF2B5EF4-FFF2-40B4-BE49-F238E27FC236}">
                <a16:creationId xmlns:a16="http://schemas.microsoft.com/office/drawing/2014/main" id="{EA84E8E4-619A-2913-6C9D-CD0134E334EB}"/>
              </a:ext>
            </a:extLst>
          </p:cNvPr>
          <p:cNvSpPr>
            <a:spLocks noChangeArrowheads="1"/>
          </p:cNvSpPr>
          <p:nvPr/>
        </p:nvSpPr>
        <p:spPr bwMode="auto">
          <a:xfrm>
            <a:off x="2819400" y="1300020"/>
            <a:ext cx="9144000" cy="74854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defTabSz="914400" eaLnBrk="0" fontAlgn="base" hangingPunct="0">
              <a:lnSpc>
                <a:spcPct val="150000"/>
              </a:lnSpc>
              <a:spcBef>
                <a:spcPct val="0"/>
              </a:spcBef>
              <a:spcAft>
                <a:spcPct val="0"/>
              </a:spcAft>
              <a:buFont typeface="+mj-lt"/>
              <a:buAutoNum type="arabicPeriod"/>
            </a:pPr>
            <a:endParaRPr lang="en-US" altLang="en-US" sz="3600" dirty="0">
              <a:latin typeface="fkGroteskNeue"/>
            </a:endParaRPr>
          </a:p>
          <a:p>
            <a:pPr marL="342900" lvl="0" indent="-342900" defTabSz="914400" eaLnBrk="0" fontAlgn="base" hangingPunct="0">
              <a:lnSpc>
                <a:spcPct val="150000"/>
              </a:lnSpc>
              <a:spcBef>
                <a:spcPct val="0"/>
              </a:spcBef>
              <a:spcAft>
                <a:spcPct val="0"/>
              </a:spcAft>
              <a:buFont typeface="+mj-lt"/>
              <a:buAutoNum type="arabicPeriod"/>
            </a:pPr>
            <a:r>
              <a:rPr lang="en-US" altLang="en-US" sz="3600" dirty="0">
                <a:latin typeface="fkGroteskNeue"/>
              </a:rPr>
              <a:t>Introduction</a:t>
            </a:r>
          </a:p>
          <a:p>
            <a:pPr marL="342900" lvl="0" indent="-342900" defTabSz="914400" eaLnBrk="0" fontAlgn="base" hangingPunct="0">
              <a:lnSpc>
                <a:spcPct val="150000"/>
              </a:lnSpc>
              <a:spcBef>
                <a:spcPct val="0"/>
              </a:spcBef>
              <a:spcAft>
                <a:spcPct val="0"/>
              </a:spcAft>
              <a:buFont typeface="+mj-lt"/>
              <a:buAutoNum type="arabicPeriod"/>
            </a:pPr>
            <a:r>
              <a:rPr lang="en-US" altLang="en-US" sz="3600" dirty="0">
                <a:latin typeface="fkGroteskNeue"/>
              </a:rPr>
              <a:t>Problem Statement</a:t>
            </a:r>
          </a:p>
          <a:p>
            <a:pPr marL="342900" lvl="0" indent="-342900" defTabSz="914400" eaLnBrk="0" fontAlgn="base" hangingPunct="0">
              <a:lnSpc>
                <a:spcPct val="150000"/>
              </a:lnSpc>
              <a:spcBef>
                <a:spcPct val="0"/>
              </a:spcBef>
              <a:spcAft>
                <a:spcPct val="0"/>
              </a:spcAft>
              <a:buFont typeface="+mj-lt"/>
              <a:buAutoNum type="arabicPeriod"/>
            </a:pPr>
            <a:r>
              <a:rPr lang="en-US" altLang="en-US" sz="3600" dirty="0">
                <a:latin typeface="fkGroteskNeue"/>
              </a:rPr>
              <a:t>Research Objectives</a:t>
            </a:r>
          </a:p>
          <a:p>
            <a:pPr marL="342900" lvl="0" indent="-342900" defTabSz="914400" eaLnBrk="0" fontAlgn="base" hangingPunct="0">
              <a:lnSpc>
                <a:spcPct val="150000"/>
              </a:lnSpc>
              <a:spcBef>
                <a:spcPct val="0"/>
              </a:spcBef>
              <a:spcAft>
                <a:spcPct val="0"/>
              </a:spcAft>
              <a:buFont typeface="+mj-lt"/>
              <a:buAutoNum type="arabicPeriod"/>
            </a:pPr>
            <a:r>
              <a:rPr lang="en-US" altLang="en-US" sz="3600" dirty="0">
                <a:latin typeface="fkGroteskNeue"/>
              </a:rPr>
              <a:t>Proposed System</a:t>
            </a:r>
          </a:p>
          <a:p>
            <a:pPr marL="342900" lvl="0" indent="-342900" defTabSz="914400" eaLnBrk="0" fontAlgn="base" hangingPunct="0">
              <a:lnSpc>
                <a:spcPct val="150000"/>
              </a:lnSpc>
              <a:spcBef>
                <a:spcPct val="0"/>
              </a:spcBef>
              <a:spcAft>
                <a:spcPct val="0"/>
              </a:spcAft>
              <a:buFont typeface="+mj-lt"/>
              <a:buAutoNum type="arabicPeriod"/>
            </a:pPr>
            <a:r>
              <a:rPr lang="en-US" altLang="en-US" sz="3600" dirty="0">
                <a:latin typeface="fkGroteskNeue"/>
              </a:rPr>
              <a:t>List of Modules</a:t>
            </a:r>
          </a:p>
          <a:p>
            <a:pPr marL="342900" lvl="0" indent="-342900" defTabSz="914400" eaLnBrk="0" fontAlgn="base" hangingPunct="0">
              <a:lnSpc>
                <a:spcPct val="150000"/>
              </a:lnSpc>
              <a:spcBef>
                <a:spcPct val="0"/>
              </a:spcBef>
              <a:spcAft>
                <a:spcPct val="0"/>
              </a:spcAft>
              <a:buFont typeface="+mj-lt"/>
              <a:buAutoNum type="arabicPeriod"/>
            </a:pPr>
            <a:r>
              <a:rPr lang="en-US" altLang="en-US" sz="3600" dirty="0">
                <a:latin typeface="fkGroteskNeue"/>
              </a:rPr>
              <a:t>Implementation &amp; Results</a:t>
            </a:r>
          </a:p>
          <a:p>
            <a:pPr marL="342900" lvl="0" indent="-342900" defTabSz="914400" eaLnBrk="0" fontAlgn="base" hangingPunct="0">
              <a:lnSpc>
                <a:spcPct val="150000"/>
              </a:lnSpc>
              <a:spcBef>
                <a:spcPct val="0"/>
              </a:spcBef>
              <a:spcAft>
                <a:spcPct val="0"/>
              </a:spcAft>
              <a:buFont typeface="+mj-lt"/>
              <a:buAutoNum type="arabicPeriod"/>
            </a:pPr>
            <a:r>
              <a:rPr lang="en-US" altLang="en-US" sz="3600" dirty="0">
                <a:latin typeface="fkGroteskNeue"/>
              </a:rPr>
              <a:t>Research Paper Status</a:t>
            </a:r>
          </a:p>
          <a:p>
            <a:pPr marL="342900" lvl="0" indent="-342900" defTabSz="914400" eaLnBrk="0" fontAlgn="base" hangingPunct="0">
              <a:lnSpc>
                <a:spcPct val="150000"/>
              </a:lnSpc>
              <a:spcBef>
                <a:spcPct val="0"/>
              </a:spcBef>
              <a:spcAft>
                <a:spcPct val="0"/>
              </a:spcAft>
              <a:buFont typeface="+mj-lt"/>
              <a:buAutoNum type="arabicPeriod"/>
            </a:pPr>
            <a:r>
              <a:rPr lang="en-US" altLang="en-US" sz="3600" dirty="0">
                <a:latin typeface="fkGroteskNeue"/>
              </a:rPr>
              <a:t>References </a:t>
            </a:r>
          </a:p>
        </p:txBody>
      </p:sp>
    </p:spTree>
    <p:extLst>
      <p:ext uri="{BB962C8B-B14F-4D97-AF65-F5344CB8AC3E}">
        <p14:creationId xmlns:p14="http://schemas.microsoft.com/office/powerpoint/2010/main" val="39491767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DAC98-04DF-860F-C1AB-A82F50E621F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3CC768F8-C0C0-D9FD-8AD4-7FC71DD84451}"/>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89B06DE8-7C03-8FB6-866F-A2CD4703ECF7}"/>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EF3E7856-D5C2-00C1-F089-83A4FF4B07C9}"/>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Interpretation &amp; Discussions</a:t>
            </a:r>
          </a:p>
        </p:txBody>
      </p:sp>
      <p:grpSp>
        <p:nvGrpSpPr>
          <p:cNvPr id="7" name="Group 7">
            <a:extLst>
              <a:ext uri="{FF2B5EF4-FFF2-40B4-BE49-F238E27FC236}">
                <a16:creationId xmlns:a16="http://schemas.microsoft.com/office/drawing/2014/main" id="{FB8DC40F-024E-B8C8-9C6C-F0A33D8AD83B}"/>
              </a:ext>
            </a:extLst>
          </p:cNvPr>
          <p:cNvGrpSpPr/>
          <p:nvPr/>
        </p:nvGrpSpPr>
        <p:grpSpPr>
          <a:xfrm>
            <a:off x="304800" y="1790700"/>
            <a:ext cx="17754600" cy="7631370"/>
            <a:chOff x="-381635" y="-1189101"/>
            <a:chExt cx="18771236" cy="12011478"/>
          </a:xfrm>
        </p:grpSpPr>
        <p:grpSp>
          <p:nvGrpSpPr>
            <p:cNvPr id="8" name="Group 8">
              <a:extLst>
                <a:ext uri="{FF2B5EF4-FFF2-40B4-BE49-F238E27FC236}">
                  <a16:creationId xmlns:a16="http://schemas.microsoft.com/office/drawing/2014/main" id="{BEBD94FA-8B13-7C9D-DEE3-D7C1E35EC813}"/>
                </a:ext>
              </a:extLst>
            </p:cNvPr>
            <p:cNvGrpSpPr/>
            <p:nvPr/>
          </p:nvGrpSpPr>
          <p:grpSpPr>
            <a:xfrm>
              <a:off x="-381635" y="-1189101"/>
              <a:ext cx="18771236" cy="12011478"/>
              <a:chOff x="-381635" y="-1189101"/>
              <a:chExt cx="18771236" cy="12011478"/>
            </a:xfrm>
          </p:grpSpPr>
          <p:sp>
            <p:nvSpPr>
              <p:cNvPr id="9" name="Freeform 9">
                <a:extLst>
                  <a:ext uri="{FF2B5EF4-FFF2-40B4-BE49-F238E27FC236}">
                    <a16:creationId xmlns:a16="http://schemas.microsoft.com/office/drawing/2014/main" id="{738226FD-DAE9-8417-3EFE-B4A7085B5D2F}"/>
                  </a:ext>
                </a:extLst>
              </p:cNvPr>
              <p:cNvSpPr/>
              <p:nvPr/>
            </p:nvSpPr>
            <p:spPr>
              <a:xfrm>
                <a:off x="-381635" y="-1189101"/>
                <a:ext cx="18771236" cy="12011478"/>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txBody>
              <a:bodyPr/>
              <a:lstStyle/>
              <a:p>
                <a:r>
                  <a:rPr lang="en-IN" dirty="0"/>
                  <a:t> </a:t>
                </a:r>
              </a:p>
            </p:txBody>
          </p:sp>
        </p:grpSp>
        <p:sp>
          <p:nvSpPr>
            <p:cNvPr id="10" name="TextBox 10">
              <a:extLst>
                <a:ext uri="{FF2B5EF4-FFF2-40B4-BE49-F238E27FC236}">
                  <a16:creationId xmlns:a16="http://schemas.microsoft.com/office/drawing/2014/main" id="{DAF92249-497B-3EF1-1B88-98F4D60F84FD}"/>
                </a:ext>
              </a:extLst>
            </p:cNvPr>
            <p:cNvSpPr txBox="1"/>
            <p:nvPr/>
          </p:nvSpPr>
          <p:spPr>
            <a:xfrm>
              <a:off x="-1807" y="-778803"/>
              <a:ext cx="18011580" cy="794310"/>
            </a:xfrm>
            <a:prstGeom prst="rect">
              <a:avLst/>
            </a:prstGeom>
          </p:spPr>
          <p:txBody>
            <a:bodyPr wrap="square" lIns="0" tIns="0" rIns="0" bIns="0" rtlCol="0" anchor="t">
              <a:spAutoFit/>
            </a:bodyPr>
            <a:lstStyle/>
            <a:p>
              <a:pPr algn="l"/>
              <a:endParaRPr lang="en-US" sz="2750" dirty="0">
                <a:solidFill>
                  <a:srgbClr val="161613"/>
                </a:solidFill>
                <a:latin typeface="DM Sans"/>
                <a:ea typeface="DM Sans"/>
                <a:cs typeface="DM Sans"/>
                <a:sym typeface="DM Sans"/>
              </a:endParaRPr>
            </a:p>
          </p:txBody>
        </p:sp>
        <p:sp>
          <p:nvSpPr>
            <p:cNvPr id="11" name="TextBox 11">
              <a:extLst>
                <a:ext uri="{FF2B5EF4-FFF2-40B4-BE49-F238E27FC236}">
                  <a16:creationId xmlns:a16="http://schemas.microsoft.com/office/drawing/2014/main" id="{1D3B4360-AD67-C8E7-7569-BC17CAC5C2AB}"/>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sp>
        <p:nvSpPr>
          <p:cNvPr id="13" name="Rectangle 4">
            <a:extLst>
              <a:ext uri="{FF2B5EF4-FFF2-40B4-BE49-F238E27FC236}">
                <a16:creationId xmlns:a16="http://schemas.microsoft.com/office/drawing/2014/main" id="{200D178E-F414-DE79-0BA8-922673926EE0}"/>
              </a:ext>
            </a:extLst>
          </p:cNvPr>
          <p:cNvSpPr>
            <a:spLocks noChangeArrowheads="1"/>
          </p:cNvSpPr>
          <p:nvPr/>
        </p:nvSpPr>
        <p:spPr bwMode="auto">
          <a:xfrm>
            <a:off x="342900" y="2404764"/>
            <a:ext cx="17678400" cy="6555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000" b="1" dirty="0"/>
              <a:t>1. Effectiveness of </a:t>
            </a:r>
            <a:r>
              <a:rPr lang="en-US" sz="2000" b="1" dirty="0" err="1"/>
              <a:t>BiLSTM</a:t>
            </a:r>
            <a:r>
              <a:rPr lang="en-US" sz="2000" b="1" dirty="0"/>
              <a:t> in 5G Traffic Prediction</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The </a:t>
            </a:r>
            <a:r>
              <a:rPr lang="en-US" sz="2000" dirty="0" err="1"/>
              <a:t>BiLSTM</a:t>
            </a:r>
            <a:r>
              <a:rPr lang="en-US" sz="2000" dirty="0"/>
              <a:t> model effectively captured both short-term and long-term dependencies in network traffic, enabling accurate congestion forecasting.</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Unlike traditional models like ARIMA, which rely solely on historical trends, </a:t>
            </a:r>
            <a:r>
              <a:rPr lang="en-US" sz="2000" dirty="0" err="1"/>
              <a:t>BiLSTM's</a:t>
            </a:r>
            <a:r>
              <a:rPr lang="en-US" sz="2000" dirty="0"/>
              <a:t> bidirectional processing improved its ability to predict rapid traffic fluctuations.</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The model demonstrated superior adaptability to non-stationary 5G traffic patterns, making it ideal for handling highly dynamic bandwidth demands.</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Compared to standard LSTM models, </a:t>
            </a:r>
            <a:r>
              <a:rPr lang="en-US" sz="2000" dirty="0" err="1"/>
              <a:t>BiLSTM</a:t>
            </a:r>
            <a:r>
              <a:rPr lang="en-US" sz="2000" dirty="0"/>
              <a:t> showed higher accuracy and precision, reducing false congestion alarms and ensuring more reliable network traffic predictions.</a:t>
            </a:r>
          </a:p>
          <a:p>
            <a:pPr lvl="2"/>
            <a:endParaRPr lang="en-US" sz="2000" dirty="0"/>
          </a:p>
          <a:p>
            <a:r>
              <a:rPr lang="en-US" sz="2000" b="1" dirty="0"/>
              <a:t>2. Impact on Network Performance</a:t>
            </a:r>
          </a:p>
          <a:p>
            <a:pPr lvl="2">
              <a:buFont typeface="Arial" panose="020B0604020202020204" pitchFamily="34" charset="0"/>
              <a:buChar char="•"/>
            </a:pPr>
            <a:endParaRPr lang="en-US" sz="2000" b="1" dirty="0"/>
          </a:p>
          <a:p>
            <a:pPr lvl="2">
              <a:buFont typeface="Arial" panose="020B0604020202020204" pitchFamily="34" charset="0"/>
              <a:buChar char="•"/>
            </a:pPr>
            <a:r>
              <a:rPr lang="en-US" sz="2000" dirty="0"/>
              <a:t>Traffic Prioritization: The model enabled intelligent bandwidth allocation, ensuring that high-priority applications (VoIP, video conferencing, cloud gaming) received uninterrupted service, even during peak traffic hours.</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Reduced Latency &amp; Packet Loss: Proactive congestion management led to lower latency and reduced packet loss, improving overall network reliability.</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Anomaly Detection: The system identified unexpected traffic spikes, potentially signaling DDoS attacks or network intrusions, allowing for faster security responses.</a:t>
            </a:r>
          </a:p>
          <a:p>
            <a:pPr lvl="2">
              <a:buFont typeface="Arial" panose="020B0604020202020204" pitchFamily="34" charset="0"/>
              <a:buChar char="•"/>
            </a:pPr>
            <a:endParaRPr lang="en-US" sz="2000" dirty="0"/>
          </a:p>
          <a:p>
            <a:pPr lvl="2">
              <a:buFont typeface="Arial" panose="020B0604020202020204" pitchFamily="34" charset="0"/>
              <a:buChar char="•"/>
            </a:pPr>
            <a:r>
              <a:rPr lang="en-US" sz="2000" dirty="0"/>
              <a:t>Optimized Resource Utilization: The model balanced bandwidth distribution dynamically, preventing both overutilization and underutilization of network resources.</a:t>
            </a:r>
          </a:p>
        </p:txBody>
      </p:sp>
    </p:spTree>
    <p:extLst>
      <p:ext uri="{BB962C8B-B14F-4D97-AF65-F5344CB8AC3E}">
        <p14:creationId xmlns:p14="http://schemas.microsoft.com/office/powerpoint/2010/main" val="37098650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1B9C71-21D9-D67B-7830-71DBFD7E2E80}"/>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5D5B3CBE-5C5D-7BA5-DAAC-E17FE6F6AA76}"/>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D65E4C8F-1DD5-CC18-8AEE-C96C8DF7B150}"/>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BB5B8C81-833F-3817-7F1E-0321DC38E2B3}"/>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Interpretation &amp; Discussions</a:t>
            </a:r>
          </a:p>
        </p:txBody>
      </p:sp>
      <p:grpSp>
        <p:nvGrpSpPr>
          <p:cNvPr id="7" name="Group 7">
            <a:extLst>
              <a:ext uri="{FF2B5EF4-FFF2-40B4-BE49-F238E27FC236}">
                <a16:creationId xmlns:a16="http://schemas.microsoft.com/office/drawing/2014/main" id="{AC99E26D-971B-CDCE-F95B-E08879A0FAB2}"/>
              </a:ext>
            </a:extLst>
          </p:cNvPr>
          <p:cNvGrpSpPr/>
          <p:nvPr/>
        </p:nvGrpSpPr>
        <p:grpSpPr>
          <a:xfrm>
            <a:off x="304800" y="1790700"/>
            <a:ext cx="17754600" cy="4572000"/>
            <a:chOff x="-381635" y="-1189101"/>
            <a:chExt cx="18771236" cy="7196149"/>
          </a:xfrm>
        </p:grpSpPr>
        <p:grpSp>
          <p:nvGrpSpPr>
            <p:cNvPr id="8" name="Group 8">
              <a:extLst>
                <a:ext uri="{FF2B5EF4-FFF2-40B4-BE49-F238E27FC236}">
                  <a16:creationId xmlns:a16="http://schemas.microsoft.com/office/drawing/2014/main" id="{248B2652-E0BC-400B-424F-2684BB6CF76F}"/>
                </a:ext>
              </a:extLst>
            </p:cNvPr>
            <p:cNvGrpSpPr/>
            <p:nvPr/>
          </p:nvGrpSpPr>
          <p:grpSpPr>
            <a:xfrm>
              <a:off x="-381635" y="-1189101"/>
              <a:ext cx="18771236" cy="7196149"/>
              <a:chOff x="-381635" y="-1189101"/>
              <a:chExt cx="18771236" cy="7196149"/>
            </a:xfrm>
          </p:grpSpPr>
          <p:sp>
            <p:nvSpPr>
              <p:cNvPr id="9" name="Freeform 9">
                <a:extLst>
                  <a:ext uri="{FF2B5EF4-FFF2-40B4-BE49-F238E27FC236}">
                    <a16:creationId xmlns:a16="http://schemas.microsoft.com/office/drawing/2014/main" id="{B9547CEA-1633-6185-9A1E-B4AB2C6025F7}"/>
                  </a:ext>
                </a:extLst>
              </p:cNvPr>
              <p:cNvSpPr/>
              <p:nvPr/>
            </p:nvSpPr>
            <p:spPr>
              <a:xfrm>
                <a:off x="-381635" y="-1189101"/>
                <a:ext cx="18771236" cy="7196149"/>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txBody>
              <a:bodyPr/>
              <a:lstStyle/>
              <a:p>
                <a:r>
                  <a:rPr lang="en-IN" dirty="0"/>
                  <a:t> </a:t>
                </a:r>
              </a:p>
            </p:txBody>
          </p:sp>
        </p:grpSp>
        <p:sp>
          <p:nvSpPr>
            <p:cNvPr id="10" name="TextBox 10">
              <a:extLst>
                <a:ext uri="{FF2B5EF4-FFF2-40B4-BE49-F238E27FC236}">
                  <a16:creationId xmlns:a16="http://schemas.microsoft.com/office/drawing/2014/main" id="{ADC5D143-ABFC-A27E-92D5-5283759A3938}"/>
                </a:ext>
              </a:extLst>
            </p:cNvPr>
            <p:cNvSpPr txBox="1"/>
            <p:nvPr/>
          </p:nvSpPr>
          <p:spPr>
            <a:xfrm>
              <a:off x="-1807" y="-778803"/>
              <a:ext cx="18011580" cy="794310"/>
            </a:xfrm>
            <a:prstGeom prst="rect">
              <a:avLst/>
            </a:prstGeom>
          </p:spPr>
          <p:txBody>
            <a:bodyPr wrap="square" lIns="0" tIns="0" rIns="0" bIns="0" rtlCol="0" anchor="t">
              <a:spAutoFit/>
            </a:bodyPr>
            <a:lstStyle/>
            <a:p>
              <a:pPr algn="l"/>
              <a:endParaRPr lang="en-US" sz="2750" dirty="0">
                <a:solidFill>
                  <a:srgbClr val="161613"/>
                </a:solidFill>
                <a:latin typeface="DM Sans"/>
                <a:ea typeface="DM Sans"/>
                <a:cs typeface="DM Sans"/>
                <a:sym typeface="DM Sans"/>
              </a:endParaRPr>
            </a:p>
          </p:txBody>
        </p:sp>
        <p:sp>
          <p:nvSpPr>
            <p:cNvPr id="11" name="TextBox 11">
              <a:extLst>
                <a:ext uri="{FF2B5EF4-FFF2-40B4-BE49-F238E27FC236}">
                  <a16:creationId xmlns:a16="http://schemas.microsoft.com/office/drawing/2014/main" id="{C1782B1B-45D6-B914-5323-A08439DDB62F}"/>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sp>
        <p:nvSpPr>
          <p:cNvPr id="13" name="Rectangle 4">
            <a:extLst>
              <a:ext uri="{FF2B5EF4-FFF2-40B4-BE49-F238E27FC236}">
                <a16:creationId xmlns:a16="http://schemas.microsoft.com/office/drawing/2014/main" id="{AD426239-C886-7C5A-A8E1-D3ED31EEB2C8}"/>
              </a:ext>
            </a:extLst>
          </p:cNvPr>
          <p:cNvSpPr>
            <a:spLocks noChangeArrowheads="1"/>
          </p:cNvSpPr>
          <p:nvPr/>
        </p:nvSpPr>
        <p:spPr bwMode="auto">
          <a:xfrm>
            <a:off x="381000" y="1866900"/>
            <a:ext cx="17678400"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000" b="1" dirty="0"/>
              <a:t>3. Challenges &amp; Areas for Improvement</a:t>
            </a:r>
          </a:p>
          <a:p>
            <a:endParaRPr lang="en-US" sz="2000" b="1" dirty="0"/>
          </a:p>
          <a:p>
            <a:pPr lvl="2">
              <a:buFont typeface="Arial" panose="020B0604020202020204" pitchFamily="34" charset="0"/>
              <a:buChar char="•"/>
            </a:pPr>
            <a:r>
              <a:rPr lang="en-US" sz="2000" b="1" dirty="0"/>
              <a:t>Scalability Issues:</a:t>
            </a:r>
            <a:r>
              <a:rPr lang="en-US" sz="2000" dirty="0"/>
              <a:t> While </a:t>
            </a:r>
            <a:r>
              <a:rPr lang="en-US" sz="2000" dirty="0" err="1"/>
              <a:t>BiLSTM</a:t>
            </a:r>
            <a:r>
              <a:rPr lang="en-US" sz="2000" dirty="0"/>
              <a:t> performed well in its current setup, real-time inference for large-scale 5G networks requires further optimization. Deploying the model on edge computing environments could enhance its scalability.</a:t>
            </a:r>
          </a:p>
          <a:p>
            <a:pPr lvl="2">
              <a:buFont typeface="Arial" panose="020B0604020202020204" pitchFamily="34" charset="0"/>
              <a:buChar char="•"/>
            </a:pPr>
            <a:endParaRPr lang="en-US" sz="2000" b="1" dirty="0"/>
          </a:p>
          <a:p>
            <a:pPr lvl="2">
              <a:buFont typeface="Arial" panose="020B0604020202020204" pitchFamily="34" charset="0"/>
              <a:buChar char="•"/>
            </a:pPr>
            <a:r>
              <a:rPr lang="en-US" sz="2000" b="1" dirty="0"/>
              <a:t>Handling Sudden Traffic Surges:</a:t>
            </a:r>
            <a:r>
              <a:rPr lang="en-US" sz="2000" dirty="0"/>
              <a:t> While the model successfully captured recurring traffic patterns, unexpected spikes (e.g., viral content surges, flash crowds) still pose a challenge. A hybrid approach, combining </a:t>
            </a:r>
            <a:r>
              <a:rPr lang="en-US" sz="2000" dirty="0" err="1"/>
              <a:t>BiLSTM</a:t>
            </a:r>
            <a:r>
              <a:rPr lang="en-US" sz="2000" dirty="0"/>
              <a:t> with real-time anomaly detection models, could further improve responsiveness.</a:t>
            </a:r>
          </a:p>
          <a:p>
            <a:pPr lvl="2">
              <a:buFont typeface="Arial" panose="020B0604020202020204" pitchFamily="34" charset="0"/>
              <a:buChar char="•"/>
            </a:pPr>
            <a:endParaRPr lang="en-US" sz="2000" b="1" dirty="0"/>
          </a:p>
          <a:p>
            <a:pPr lvl="2">
              <a:buFont typeface="Arial" panose="020B0604020202020204" pitchFamily="34" charset="0"/>
              <a:buChar char="•"/>
            </a:pPr>
            <a:r>
              <a:rPr lang="en-US" sz="2000" b="1" dirty="0"/>
              <a:t>Real-Time Adaptation Needs:</a:t>
            </a:r>
            <a:r>
              <a:rPr lang="en-US" sz="2000" dirty="0"/>
              <a:t> The model requires periodic retraining to adapt to evolving network behaviors, which could be improved with automated continuous learning pipelines.</a:t>
            </a:r>
          </a:p>
          <a:p>
            <a:pPr lvl="2">
              <a:buFont typeface="Arial" panose="020B0604020202020204" pitchFamily="34" charset="0"/>
              <a:buChar char="•"/>
            </a:pPr>
            <a:endParaRPr lang="en-US" sz="2000" b="1" dirty="0"/>
          </a:p>
          <a:p>
            <a:pPr lvl="2">
              <a:buFont typeface="Arial" panose="020B0604020202020204" pitchFamily="34" charset="0"/>
              <a:buChar char="•"/>
            </a:pPr>
            <a:r>
              <a:rPr lang="en-US" sz="2000" b="1" dirty="0"/>
              <a:t>Encrypted Traffic Challenges:</a:t>
            </a:r>
            <a:r>
              <a:rPr lang="en-US" sz="2000" dirty="0"/>
              <a:t> Since the model relies on TCP payload analysis, handling encrypted traffic remains a challenge. Future work could explore metadata-based traffic prediction techniques that do not rely on payload inspection.</a:t>
            </a:r>
          </a:p>
        </p:txBody>
      </p:sp>
      <p:sp>
        <p:nvSpPr>
          <p:cNvPr id="12" name="Freeform 6" descr="preencoded.png">
            <a:extLst>
              <a:ext uri="{FF2B5EF4-FFF2-40B4-BE49-F238E27FC236}">
                <a16:creationId xmlns:a16="http://schemas.microsoft.com/office/drawing/2014/main" id="{C5D51712-6455-88B2-3153-98ECEB8254E6}"/>
              </a:ext>
            </a:extLst>
          </p:cNvPr>
          <p:cNvSpPr/>
          <p:nvPr/>
        </p:nvSpPr>
        <p:spPr>
          <a:xfrm>
            <a:off x="0" y="6547178"/>
            <a:ext cx="18288000" cy="3739821"/>
          </a:xfrm>
          <a:custGeom>
            <a:avLst/>
            <a:gdLst/>
            <a:ahLst/>
            <a:cxnLst/>
            <a:rect l="l" t="t" r="r" b="b"/>
            <a:pathLst>
              <a:path w="18288000" h="3544044">
                <a:moveTo>
                  <a:pt x="0" y="0"/>
                </a:moveTo>
                <a:lnTo>
                  <a:pt x="18288000" y="0"/>
                </a:lnTo>
                <a:lnTo>
                  <a:pt x="18288000" y="3544044"/>
                </a:lnTo>
                <a:lnTo>
                  <a:pt x="0" y="3544044"/>
                </a:lnTo>
                <a:lnTo>
                  <a:pt x="0" y="0"/>
                </a:lnTo>
                <a:close/>
              </a:path>
            </a:pathLst>
          </a:custGeom>
          <a:blipFill>
            <a:blip r:embed="rId3"/>
            <a:stretch>
              <a:fillRect l="-10" r="-10"/>
            </a:stretch>
          </a:blipFill>
        </p:spPr>
        <p:txBody>
          <a:bodyPr/>
          <a:lstStyle/>
          <a:p>
            <a:endParaRPr lang="en-IN"/>
          </a:p>
        </p:txBody>
      </p:sp>
    </p:spTree>
    <p:extLst>
      <p:ext uri="{BB962C8B-B14F-4D97-AF65-F5344CB8AC3E}">
        <p14:creationId xmlns:p14="http://schemas.microsoft.com/office/powerpoint/2010/main" val="31540099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2F89A1-0F6D-C432-67AC-5AB13B78B4D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52953CA0-402A-B760-CE0D-73CC1FD089DE}"/>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6F80E845-85B6-445B-1F70-50C24A2153FC}"/>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C9E4EB1B-8C51-C91C-34D0-333366311207}"/>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Conclusion</a:t>
            </a:r>
          </a:p>
        </p:txBody>
      </p:sp>
      <p:grpSp>
        <p:nvGrpSpPr>
          <p:cNvPr id="7" name="Group 7">
            <a:extLst>
              <a:ext uri="{FF2B5EF4-FFF2-40B4-BE49-F238E27FC236}">
                <a16:creationId xmlns:a16="http://schemas.microsoft.com/office/drawing/2014/main" id="{57699AC5-9554-B729-A0B0-A71E9368BCA9}"/>
              </a:ext>
            </a:extLst>
          </p:cNvPr>
          <p:cNvGrpSpPr/>
          <p:nvPr/>
        </p:nvGrpSpPr>
        <p:grpSpPr>
          <a:xfrm>
            <a:off x="304800" y="1790700"/>
            <a:ext cx="17754600" cy="4038600"/>
            <a:chOff x="-381635" y="-1189101"/>
            <a:chExt cx="18771236" cy="7196149"/>
          </a:xfrm>
        </p:grpSpPr>
        <p:grpSp>
          <p:nvGrpSpPr>
            <p:cNvPr id="8" name="Group 8">
              <a:extLst>
                <a:ext uri="{FF2B5EF4-FFF2-40B4-BE49-F238E27FC236}">
                  <a16:creationId xmlns:a16="http://schemas.microsoft.com/office/drawing/2014/main" id="{23B735E2-3C2A-F116-2121-4A6663C8394C}"/>
                </a:ext>
              </a:extLst>
            </p:cNvPr>
            <p:cNvGrpSpPr/>
            <p:nvPr/>
          </p:nvGrpSpPr>
          <p:grpSpPr>
            <a:xfrm>
              <a:off x="-381635" y="-1189101"/>
              <a:ext cx="18771236" cy="7196149"/>
              <a:chOff x="-381635" y="-1189101"/>
              <a:chExt cx="18771236" cy="7196149"/>
            </a:xfrm>
          </p:grpSpPr>
          <p:sp>
            <p:nvSpPr>
              <p:cNvPr id="9" name="Freeform 9">
                <a:extLst>
                  <a:ext uri="{FF2B5EF4-FFF2-40B4-BE49-F238E27FC236}">
                    <a16:creationId xmlns:a16="http://schemas.microsoft.com/office/drawing/2014/main" id="{95892097-402F-8BF9-C485-140728BBA56B}"/>
                  </a:ext>
                </a:extLst>
              </p:cNvPr>
              <p:cNvSpPr/>
              <p:nvPr/>
            </p:nvSpPr>
            <p:spPr>
              <a:xfrm>
                <a:off x="-381635" y="-1189101"/>
                <a:ext cx="18771236" cy="7196149"/>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txBody>
              <a:bodyPr/>
              <a:lstStyle/>
              <a:p>
                <a:r>
                  <a:rPr lang="en-IN" dirty="0"/>
                  <a:t> </a:t>
                </a:r>
              </a:p>
            </p:txBody>
          </p:sp>
        </p:grpSp>
        <p:sp>
          <p:nvSpPr>
            <p:cNvPr id="10" name="TextBox 10">
              <a:extLst>
                <a:ext uri="{FF2B5EF4-FFF2-40B4-BE49-F238E27FC236}">
                  <a16:creationId xmlns:a16="http://schemas.microsoft.com/office/drawing/2014/main" id="{B96BD791-3155-9C99-4536-C091705F3DFB}"/>
                </a:ext>
              </a:extLst>
            </p:cNvPr>
            <p:cNvSpPr txBox="1"/>
            <p:nvPr/>
          </p:nvSpPr>
          <p:spPr>
            <a:xfrm>
              <a:off x="-1807" y="-778803"/>
              <a:ext cx="18011580" cy="794310"/>
            </a:xfrm>
            <a:prstGeom prst="rect">
              <a:avLst/>
            </a:prstGeom>
          </p:spPr>
          <p:txBody>
            <a:bodyPr wrap="square" lIns="0" tIns="0" rIns="0" bIns="0" rtlCol="0" anchor="t">
              <a:spAutoFit/>
            </a:bodyPr>
            <a:lstStyle/>
            <a:p>
              <a:pPr algn="l"/>
              <a:endParaRPr lang="en-US" sz="2750" dirty="0">
                <a:solidFill>
                  <a:srgbClr val="161613"/>
                </a:solidFill>
                <a:latin typeface="DM Sans"/>
                <a:ea typeface="DM Sans"/>
                <a:cs typeface="DM Sans"/>
                <a:sym typeface="DM Sans"/>
              </a:endParaRPr>
            </a:p>
          </p:txBody>
        </p:sp>
        <p:sp>
          <p:nvSpPr>
            <p:cNvPr id="11" name="TextBox 11">
              <a:extLst>
                <a:ext uri="{FF2B5EF4-FFF2-40B4-BE49-F238E27FC236}">
                  <a16:creationId xmlns:a16="http://schemas.microsoft.com/office/drawing/2014/main" id="{A2141ECA-C612-874F-97B2-AA4EBDA35514}"/>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sp>
        <p:nvSpPr>
          <p:cNvPr id="13" name="Rectangle 4">
            <a:extLst>
              <a:ext uri="{FF2B5EF4-FFF2-40B4-BE49-F238E27FC236}">
                <a16:creationId xmlns:a16="http://schemas.microsoft.com/office/drawing/2014/main" id="{72610565-E757-E04C-CBFA-6B0B4C6F7A31}"/>
              </a:ext>
            </a:extLst>
          </p:cNvPr>
          <p:cNvSpPr>
            <a:spLocks noChangeArrowheads="1"/>
          </p:cNvSpPr>
          <p:nvPr/>
        </p:nvSpPr>
        <p:spPr bwMode="auto">
          <a:xfrm>
            <a:off x="381000" y="2111935"/>
            <a:ext cx="17678400" cy="36033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indent="137160" algn="just">
              <a:lnSpc>
                <a:spcPct val="115000"/>
              </a:lnSpc>
            </a:pPr>
            <a:r>
              <a:rPr lang="en-GB" sz="2000" dirty="0">
                <a:effectLst/>
                <a:latin typeface="Times New Roman" panose="02020603050405020304" pitchFamily="18" charset="0"/>
                <a:ea typeface="SimSun" panose="02010600030101010101" pitchFamily="2" charset="-122"/>
              </a:rPr>
              <a:t>The rapid expansion of 5G networks necessitates innovative solutions for network traffic prediction and resource management. The QoS enforcement enhancement utilizes </a:t>
            </a:r>
            <a:r>
              <a:rPr lang="en-GB" sz="2000" dirty="0" err="1">
                <a:effectLst/>
                <a:latin typeface="Times New Roman" panose="02020603050405020304" pitchFamily="18" charset="0"/>
                <a:ea typeface="SimSun" panose="02010600030101010101" pitchFamily="2" charset="-122"/>
              </a:rPr>
              <a:t>BiLSTM</a:t>
            </a:r>
            <a:r>
              <a:rPr lang="en-GB" sz="2000" dirty="0">
                <a:effectLst/>
                <a:latin typeface="Times New Roman" panose="02020603050405020304" pitchFamily="18" charset="0"/>
                <a:ea typeface="SimSun" panose="02010600030101010101" pitchFamily="2" charset="-122"/>
              </a:rPr>
              <a:t> models because they succeed in handling TCP payload data to forecast congestion and dynamically distribute network resources. Other network operators can implement automatic bandwidth modification through predictive analytics from AI which results in peak service separation and optimized resource use. The forecasting abilities of </a:t>
            </a:r>
            <a:r>
              <a:rPr lang="en-GB" sz="2000" dirty="0" err="1">
                <a:effectLst/>
                <a:latin typeface="Times New Roman" panose="02020603050405020304" pitchFamily="18" charset="0"/>
                <a:ea typeface="SimSun" panose="02010600030101010101" pitchFamily="2" charset="-122"/>
              </a:rPr>
              <a:t>BiLSTM</a:t>
            </a:r>
            <a:r>
              <a:rPr lang="en-GB" sz="2000" dirty="0">
                <a:effectLst/>
                <a:latin typeface="Times New Roman" panose="02020603050405020304" pitchFamily="18" charset="0"/>
                <a:ea typeface="SimSun" panose="02010600030101010101" pitchFamily="2" charset="-122"/>
              </a:rPr>
              <a:t> excel from its ability to process past traffic data while projecting traffic movement throughout the network infrastructure. The QoS management system of our study depends heavily on real-time implementable architectural modifications that help networks adapt dynamically to reduce packet loss while decreasing latency to enhance system performance. Organizations obtain adaptable pathways to implement AI traffic prediction systems by using deployment methods based on cloud-native API implementations of framework architecture. The identification of successful data prediction accuracy and traffic flow improvement in research findings will motivate future investigators to create optimal combined deep learning models with </a:t>
            </a:r>
            <a:r>
              <a:rPr lang="en-GB" sz="2000" dirty="0" err="1">
                <a:effectLst/>
                <a:latin typeface="Times New Roman" panose="02020603050405020304" pitchFamily="18" charset="0"/>
                <a:ea typeface="SimSun" panose="02010600030101010101" pitchFamily="2" charset="-122"/>
              </a:rPr>
              <a:t>BiLSTM</a:t>
            </a:r>
            <a:r>
              <a:rPr lang="en-GB" sz="2000" dirty="0">
                <a:effectLst/>
                <a:latin typeface="Times New Roman" panose="02020603050405020304" pitchFamily="18" charset="0"/>
                <a:ea typeface="SimSun" panose="02010600030101010101" pitchFamily="2" charset="-122"/>
              </a:rPr>
              <a:t> and Transformers. Our method will achieve higher accuracy when we incorporate jitter metrics with real-time latency measurements along with packet retransmission data points into its extended dataset.</a:t>
            </a:r>
            <a:endParaRPr lang="en-IN" sz="2000" dirty="0">
              <a:effectLst/>
              <a:latin typeface="Times New Roman" panose="02020603050405020304" pitchFamily="18" charset="0"/>
              <a:ea typeface="SimSun" panose="02010600030101010101" pitchFamily="2" charset="-122"/>
            </a:endParaRPr>
          </a:p>
          <a:p>
            <a:pPr indent="137160" algn="just">
              <a:lnSpc>
                <a:spcPct val="115000"/>
              </a:lnSpc>
            </a:pPr>
            <a:r>
              <a:rPr lang="en-GB" sz="2000" dirty="0">
                <a:effectLst/>
                <a:latin typeface="Times New Roman" panose="02020603050405020304" pitchFamily="18" charset="0"/>
                <a:ea typeface="SimSun" panose="02010600030101010101" pitchFamily="2" charset="-122"/>
              </a:rPr>
              <a:t> </a:t>
            </a:r>
            <a:endParaRPr lang="en-IN" sz="2000" dirty="0">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2948186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32F015-6308-82A8-B51C-CC57086D17D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F052D0A6-B97A-08DA-32CA-CA45F08176A9}"/>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33D8773E-C7C0-5AE0-B567-BD3FEEAB2DCA}"/>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17" name="Freeform 9">
            <a:extLst>
              <a:ext uri="{FF2B5EF4-FFF2-40B4-BE49-F238E27FC236}">
                <a16:creationId xmlns:a16="http://schemas.microsoft.com/office/drawing/2014/main" id="{36755E00-9A32-BDDF-7644-8858A9704AB2}"/>
              </a:ext>
            </a:extLst>
          </p:cNvPr>
          <p:cNvSpPr/>
          <p:nvPr/>
        </p:nvSpPr>
        <p:spPr>
          <a:xfrm>
            <a:off x="419099" y="2324100"/>
            <a:ext cx="17281043" cy="6019800"/>
          </a:xfrm>
          <a:custGeom>
            <a:avLst/>
            <a:gdLst/>
            <a:ahLst/>
            <a:cxnLst/>
            <a:rect l="l" t="t" r="r" b="b"/>
            <a:pathLst>
              <a:path w="11683263" h="10333710">
                <a:moveTo>
                  <a:pt x="0" y="127312"/>
                </a:moveTo>
                <a:cubicBezTo>
                  <a:pt x="0" y="57091"/>
                  <a:pt x="42431" y="0"/>
                  <a:pt x="94620" y="0"/>
                </a:cubicBezTo>
                <a:lnTo>
                  <a:pt x="11588642" y="0"/>
                </a:lnTo>
                <a:cubicBezTo>
                  <a:pt x="11641044" y="0"/>
                  <a:pt x="11683263" y="57091"/>
                  <a:pt x="11683263" y="127312"/>
                </a:cubicBezTo>
                <a:lnTo>
                  <a:pt x="11683263" y="10206398"/>
                </a:lnTo>
                <a:cubicBezTo>
                  <a:pt x="11683263" y="10276904"/>
                  <a:pt x="11640832" y="10333710"/>
                  <a:pt x="11588642" y="10333710"/>
                </a:cubicBezTo>
                <a:lnTo>
                  <a:pt x="94620" y="10333710"/>
                </a:lnTo>
                <a:cubicBezTo>
                  <a:pt x="42218" y="10333710"/>
                  <a:pt x="0" y="10276619"/>
                  <a:pt x="0" y="10206398"/>
                </a:cubicBezTo>
                <a:close/>
              </a:path>
            </a:pathLst>
          </a:custGeom>
          <a:solidFill>
            <a:srgbClr val="EDEBE3"/>
          </a:solidFill>
        </p:spPr>
      </p:sp>
      <p:sp>
        <p:nvSpPr>
          <p:cNvPr id="6" name="TextBox 6">
            <a:extLst>
              <a:ext uri="{FF2B5EF4-FFF2-40B4-BE49-F238E27FC236}">
                <a16:creationId xmlns:a16="http://schemas.microsoft.com/office/drawing/2014/main" id="{BDAF4B46-93AE-4D9F-0525-25B98C3AC393}"/>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Background</a:t>
            </a:r>
          </a:p>
        </p:txBody>
      </p:sp>
      <p:grpSp>
        <p:nvGrpSpPr>
          <p:cNvPr id="7" name="Group 7">
            <a:extLst>
              <a:ext uri="{FF2B5EF4-FFF2-40B4-BE49-F238E27FC236}">
                <a16:creationId xmlns:a16="http://schemas.microsoft.com/office/drawing/2014/main" id="{B68EB10B-D6A0-799D-CEAC-D174FEEF64F3}"/>
              </a:ext>
            </a:extLst>
          </p:cNvPr>
          <p:cNvGrpSpPr/>
          <p:nvPr/>
        </p:nvGrpSpPr>
        <p:grpSpPr>
          <a:xfrm>
            <a:off x="664057" y="2411988"/>
            <a:ext cx="17036086" cy="5645584"/>
            <a:chOff x="-1807" y="-778804"/>
            <a:chExt cx="18011580" cy="11639264"/>
          </a:xfrm>
        </p:grpSpPr>
        <p:sp>
          <p:nvSpPr>
            <p:cNvPr id="10" name="TextBox 10">
              <a:extLst>
                <a:ext uri="{FF2B5EF4-FFF2-40B4-BE49-F238E27FC236}">
                  <a16:creationId xmlns:a16="http://schemas.microsoft.com/office/drawing/2014/main" id="{462405EE-2C94-6557-C2E4-8FF7E6FBFED3}"/>
                </a:ext>
              </a:extLst>
            </p:cNvPr>
            <p:cNvSpPr txBox="1"/>
            <p:nvPr/>
          </p:nvSpPr>
          <p:spPr>
            <a:xfrm>
              <a:off x="-1807" y="-778804"/>
              <a:ext cx="18011580" cy="11639264"/>
            </a:xfrm>
            <a:prstGeom prst="rect">
              <a:avLst/>
            </a:prstGeom>
          </p:spPr>
          <p:txBody>
            <a:bodyPr wrap="square" lIns="0" tIns="0" rIns="0" bIns="0" rtlCol="0" anchor="t">
              <a:spAutoFit/>
            </a:bodyPr>
            <a:lstStyle/>
            <a:p>
              <a:pPr marL="342900" indent="-342900" algn="l">
                <a:lnSpc>
                  <a:spcPts val="3437"/>
                </a:lnSpc>
                <a:buFont typeface="Arial" panose="020B0604020202020204" pitchFamily="34" charset="0"/>
                <a:buChar char="•"/>
              </a:pPr>
              <a:r>
                <a:rPr lang="en-US" sz="2400" b="0" i="0" dirty="0">
                  <a:effectLst/>
                  <a:latin typeface="fkGroteskNeue"/>
                </a:rPr>
                <a:t>Advancement in Mobile Communication</a:t>
              </a:r>
            </a:p>
            <a:p>
              <a:pPr marL="800100" lvl="1" indent="-342900">
                <a:lnSpc>
                  <a:spcPts val="3437"/>
                </a:lnSpc>
                <a:buFont typeface="Wingdings" panose="05000000000000000000" pitchFamily="2" charset="2"/>
                <a:buChar char="Ø"/>
              </a:pPr>
              <a:r>
                <a:rPr lang="en-US" sz="2400" b="0" i="0" dirty="0">
                  <a:effectLst/>
                  <a:latin typeface="fkGroteskNeue"/>
                </a:rPr>
                <a:t>5G offers enhanced data rates, reduced latency, and support for massive device connectivity.</a:t>
              </a:r>
            </a:p>
            <a:p>
              <a:pPr marL="800100" lvl="1" indent="-342900">
                <a:lnSpc>
                  <a:spcPts val="3437"/>
                </a:lnSpc>
                <a:buFont typeface="Wingdings" panose="05000000000000000000" pitchFamily="2" charset="2"/>
                <a:buChar char="Ø"/>
              </a:pPr>
              <a:r>
                <a:rPr lang="en-US" sz="2400" b="0" i="0" dirty="0">
                  <a:effectLst/>
                  <a:latin typeface="fkGroteskNeue"/>
                </a:rPr>
                <a:t>Facilitates high-bandwidth applications like UHD video streaming, AR, and IoT.</a:t>
              </a:r>
            </a:p>
            <a:p>
              <a:pPr marL="342900" indent="-342900" algn="l">
                <a:lnSpc>
                  <a:spcPts val="3437"/>
                </a:lnSpc>
                <a:buFont typeface="Arial" panose="020B0604020202020204" pitchFamily="34" charset="0"/>
                <a:buChar char="•"/>
              </a:pPr>
              <a:r>
                <a:rPr lang="en-US" sz="2400" b="0" i="0" dirty="0">
                  <a:effectLst/>
                  <a:latin typeface="fkGroteskNeue"/>
                </a:rPr>
                <a:t>Increasing Network Complexity</a:t>
              </a:r>
            </a:p>
            <a:p>
              <a:pPr marL="800100" lvl="1" indent="-342900">
                <a:lnSpc>
                  <a:spcPts val="3437"/>
                </a:lnSpc>
                <a:buFont typeface="Wingdings" panose="05000000000000000000" pitchFamily="2" charset="2"/>
                <a:buChar char="Ø"/>
              </a:pPr>
              <a:r>
                <a:rPr lang="en-US" sz="2400" b="0" i="0" dirty="0">
                  <a:effectLst/>
                  <a:latin typeface="fkGroteskNeue"/>
                </a:rPr>
                <a:t>Growth in connected devices and data-intensive applications leads to traffic congestion.</a:t>
              </a:r>
            </a:p>
            <a:p>
              <a:pPr marL="800100" lvl="1" indent="-342900">
                <a:lnSpc>
                  <a:spcPts val="3437"/>
                </a:lnSpc>
                <a:buFont typeface="Wingdings" panose="05000000000000000000" pitchFamily="2" charset="2"/>
                <a:buChar char="Ø"/>
              </a:pPr>
              <a:r>
                <a:rPr lang="en-US" sz="2400" b="0" i="0" dirty="0">
                  <a:effectLst/>
                  <a:latin typeface="fkGroteskNeue"/>
                </a:rPr>
                <a:t>Network congestion results in delays, packet loss, and degraded user experience.</a:t>
              </a:r>
            </a:p>
            <a:p>
              <a:pPr marL="342900" indent="-342900" algn="l">
                <a:lnSpc>
                  <a:spcPts val="3437"/>
                </a:lnSpc>
                <a:buFont typeface="Arial" panose="020B0604020202020204" pitchFamily="34" charset="0"/>
                <a:buChar char="•"/>
              </a:pPr>
              <a:r>
                <a:rPr lang="en-US" sz="2400" b="0" i="0" dirty="0">
                  <a:effectLst/>
                  <a:latin typeface="fkGroteskNeue"/>
                </a:rPr>
                <a:t>Challenges in 5G Traffic Management</a:t>
              </a:r>
            </a:p>
            <a:p>
              <a:pPr marL="800100" lvl="1" indent="-342900">
                <a:lnSpc>
                  <a:spcPts val="3437"/>
                </a:lnSpc>
                <a:buFont typeface="Wingdings" panose="05000000000000000000" pitchFamily="2" charset="2"/>
                <a:buChar char="Ø"/>
              </a:pPr>
              <a:r>
                <a:rPr lang="en-US" sz="2400" b="0" i="0" dirty="0">
                  <a:effectLst/>
                  <a:latin typeface="fkGroteskNeue"/>
                </a:rPr>
                <a:t>Heterogeneous environments with diverse QoS requirements.</a:t>
              </a:r>
            </a:p>
            <a:p>
              <a:pPr marL="800100" lvl="1" indent="-342900">
                <a:lnSpc>
                  <a:spcPts val="3437"/>
                </a:lnSpc>
                <a:buFont typeface="Wingdings" panose="05000000000000000000" pitchFamily="2" charset="2"/>
                <a:buChar char="Ø"/>
              </a:pPr>
              <a:r>
                <a:rPr lang="en-US" sz="2400" b="0" i="0" dirty="0">
                  <a:effectLst/>
                  <a:latin typeface="fkGroteskNeue"/>
                </a:rPr>
                <a:t>Traditional static resource allocation strategies are insufficient.</a:t>
              </a:r>
            </a:p>
            <a:p>
              <a:pPr marL="342900" indent="-342900" algn="l">
                <a:lnSpc>
                  <a:spcPts val="3437"/>
                </a:lnSpc>
                <a:buFont typeface="Arial" panose="020B0604020202020204" pitchFamily="34" charset="0"/>
                <a:buChar char="•"/>
              </a:pPr>
              <a:r>
                <a:rPr lang="en-US" sz="2400" b="0" i="0" dirty="0">
                  <a:effectLst/>
                  <a:latin typeface="fkGroteskNeue"/>
                </a:rPr>
                <a:t>Need for Advanced Traffic Management Techniques</a:t>
              </a:r>
            </a:p>
            <a:p>
              <a:pPr marL="914400" lvl="1" indent="-457200">
                <a:lnSpc>
                  <a:spcPts val="3437"/>
                </a:lnSpc>
                <a:buFont typeface="Wingdings" panose="05000000000000000000" pitchFamily="2" charset="2"/>
                <a:buChar char="Ø"/>
              </a:pPr>
              <a:r>
                <a:rPr lang="en-US" sz="2400" b="0" i="0" dirty="0">
                  <a:effectLst/>
                  <a:latin typeface="fkGroteskNeue"/>
                </a:rPr>
                <a:t>Real-time data analytics and predictive modeling improve traffic handling.</a:t>
              </a:r>
            </a:p>
            <a:p>
              <a:pPr marL="914400" lvl="1" indent="-457200">
                <a:lnSpc>
                  <a:spcPts val="3437"/>
                </a:lnSpc>
                <a:buFont typeface="Wingdings" panose="05000000000000000000" pitchFamily="2" charset="2"/>
                <a:buChar char="Ø"/>
              </a:pPr>
              <a:r>
                <a:rPr lang="en-US" sz="2400" b="0" i="0" dirty="0">
                  <a:effectLst/>
                  <a:latin typeface="fkGroteskNeue"/>
                </a:rPr>
                <a:t>Time series analysis methods like SARIMAX help forecast traffic patterns.</a:t>
              </a:r>
            </a:p>
            <a:p>
              <a:pPr marL="914400" lvl="1" indent="-457200">
                <a:lnSpc>
                  <a:spcPts val="3437"/>
                </a:lnSpc>
                <a:buFont typeface="Wingdings" panose="05000000000000000000" pitchFamily="2" charset="2"/>
                <a:buChar char="Ø"/>
              </a:pPr>
              <a:r>
                <a:rPr lang="en-US" sz="2400" b="0" i="0" dirty="0">
                  <a:effectLst/>
                  <a:latin typeface="fkGroteskNeue"/>
                </a:rPr>
                <a:t>Proactive resource allocation enhances network efficiency and QoS.</a:t>
              </a:r>
              <a:endParaRPr lang="en-US" sz="2400" dirty="0">
                <a:solidFill>
                  <a:srgbClr val="161613"/>
                </a:solidFill>
                <a:latin typeface="DM Sans"/>
                <a:ea typeface="DM Sans"/>
                <a:cs typeface="DM Sans"/>
                <a:sym typeface="DM Sans"/>
              </a:endParaRPr>
            </a:p>
          </p:txBody>
        </p:sp>
        <p:sp>
          <p:nvSpPr>
            <p:cNvPr id="11" name="TextBox 11">
              <a:extLst>
                <a:ext uri="{FF2B5EF4-FFF2-40B4-BE49-F238E27FC236}">
                  <a16:creationId xmlns:a16="http://schemas.microsoft.com/office/drawing/2014/main" id="{D3FBA6B4-77CF-7981-9EBB-1FE90C2B91A7}"/>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spTree>
    <p:extLst>
      <p:ext uri="{BB962C8B-B14F-4D97-AF65-F5344CB8AC3E}">
        <p14:creationId xmlns:p14="http://schemas.microsoft.com/office/powerpoint/2010/main" val="20122574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4CD93-F567-0C9D-FB74-65160596615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5657C131-069D-3CB5-5F1F-56DAB5659AE9}"/>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CDFD0D2B-BA39-9438-93AB-DC65C5E6969B}"/>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12" name="Freeform 9">
            <a:extLst>
              <a:ext uri="{FF2B5EF4-FFF2-40B4-BE49-F238E27FC236}">
                <a16:creationId xmlns:a16="http://schemas.microsoft.com/office/drawing/2014/main" id="{421F7B61-8FFE-77E1-F4A7-4DB30FDE5970}"/>
              </a:ext>
            </a:extLst>
          </p:cNvPr>
          <p:cNvSpPr/>
          <p:nvPr/>
        </p:nvSpPr>
        <p:spPr>
          <a:xfrm>
            <a:off x="381000" y="2230775"/>
            <a:ext cx="17449800" cy="7010400"/>
          </a:xfrm>
          <a:custGeom>
            <a:avLst/>
            <a:gdLst/>
            <a:ahLst/>
            <a:cxnLst/>
            <a:rect l="l" t="t" r="r" b="b"/>
            <a:pathLst>
              <a:path w="11683263" h="10333710">
                <a:moveTo>
                  <a:pt x="0" y="127312"/>
                </a:moveTo>
                <a:cubicBezTo>
                  <a:pt x="0" y="57091"/>
                  <a:pt x="42431" y="0"/>
                  <a:pt x="94620" y="0"/>
                </a:cubicBezTo>
                <a:lnTo>
                  <a:pt x="11588642" y="0"/>
                </a:lnTo>
                <a:cubicBezTo>
                  <a:pt x="11641044" y="0"/>
                  <a:pt x="11683263" y="57091"/>
                  <a:pt x="11683263" y="127312"/>
                </a:cubicBezTo>
                <a:lnTo>
                  <a:pt x="11683263" y="10206398"/>
                </a:lnTo>
                <a:cubicBezTo>
                  <a:pt x="11683263" y="10276904"/>
                  <a:pt x="11640832" y="10333710"/>
                  <a:pt x="11588642" y="10333710"/>
                </a:cubicBezTo>
                <a:lnTo>
                  <a:pt x="94620" y="10333710"/>
                </a:lnTo>
                <a:cubicBezTo>
                  <a:pt x="42218" y="10333710"/>
                  <a:pt x="0" y="10276619"/>
                  <a:pt x="0" y="10206398"/>
                </a:cubicBezTo>
                <a:close/>
              </a:path>
            </a:pathLst>
          </a:custGeom>
          <a:solidFill>
            <a:srgbClr val="EDEBE3"/>
          </a:solidFill>
        </p:spPr>
      </p:sp>
      <p:sp>
        <p:nvSpPr>
          <p:cNvPr id="6" name="TextBox 6">
            <a:extLst>
              <a:ext uri="{FF2B5EF4-FFF2-40B4-BE49-F238E27FC236}">
                <a16:creationId xmlns:a16="http://schemas.microsoft.com/office/drawing/2014/main" id="{E2D19EFA-946F-8D09-7213-4BA63E30A5BC}"/>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Context</a:t>
            </a:r>
          </a:p>
        </p:txBody>
      </p:sp>
      <p:grpSp>
        <p:nvGrpSpPr>
          <p:cNvPr id="7" name="Group 7">
            <a:extLst>
              <a:ext uri="{FF2B5EF4-FFF2-40B4-BE49-F238E27FC236}">
                <a16:creationId xmlns:a16="http://schemas.microsoft.com/office/drawing/2014/main" id="{82C5C7D3-DD04-1062-36BE-AE33BD1AD246}"/>
              </a:ext>
            </a:extLst>
          </p:cNvPr>
          <p:cNvGrpSpPr/>
          <p:nvPr/>
        </p:nvGrpSpPr>
        <p:grpSpPr>
          <a:xfrm>
            <a:off x="664057" y="2411988"/>
            <a:ext cx="17036086" cy="6647974"/>
            <a:chOff x="-1807" y="-778804"/>
            <a:chExt cx="18011580" cy="13705850"/>
          </a:xfrm>
        </p:grpSpPr>
        <p:sp>
          <p:nvSpPr>
            <p:cNvPr id="10" name="TextBox 10">
              <a:extLst>
                <a:ext uri="{FF2B5EF4-FFF2-40B4-BE49-F238E27FC236}">
                  <a16:creationId xmlns:a16="http://schemas.microsoft.com/office/drawing/2014/main" id="{04F1435C-9B5F-521E-8B4C-CDCD01A6412C}"/>
                </a:ext>
              </a:extLst>
            </p:cNvPr>
            <p:cNvSpPr txBox="1"/>
            <p:nvPr/>
          </p:nvSpPr>
          <p:spPr>
            <a:xfrm>
              <a:off x="-1807" y="-778804"/>
              <a:ext cx="18011580" cy="13705850"/>
            </a:xfrm>
            <a:prstGeom prst="rect">
              <a:avLst/>
            </a:prstGeom>
          </p:spPr>
          <p:txBody>
            <a:bodyPr wrap="square" lIns="0" tIns="0" rIns="0" bIns="0" rtlCol="0" anchor="t">
              <a:spAutoFit/>
            </a:bodyPr>
            <a:lstStyle/>
            <a:p>
              <a:pPr marL="342900" indent="-342900" algn="l">
                <a:buFont typeface="Wingdings" panose="05000000000000000000" pitchFamily="2" charset="2"/>
                <a:buChar char="Ø"/>
              </a:pPr>
              <a:r>
                <a:rPr lang="en-US" sz="2400" b="1" i="0" dirty="0">
                  <a:effectLst/>
                  <a:latin typeface="fkGroteskNeue"/>
                </a:rPr>
                <a:t>Rapid Technological Advancements: </a:t>
              </a:r>
              <a:r>
                <a:rPr lang="en-US" sz="2400" b="0" i="0" dirty="0">
                  <a:effectLst/>
                  <a:latin typeface="fkGroteskNeue"/>
                </a:rPr>
                <a:t>The telecommunications industry is undergoing rapid technological advancements with the rollout of 5G networks globally. This transition requires new approaches to traffic management that can keep pace with evolving user demands and application requirements.</a:t>
              </a:r>
            </a:p>
            <a:p>
              <a:pPr marL="342900" indent="-342900" algn="l">
                <a:buFont typeface="Wingdings" panose="05000000000000000000" pitchFamily="2" charset="2"/>
                <a:buChar char="Ø"/>
              </a:pPr>
              <a:r>
                <a:rPr lang="en-US" sz="2400" b="1" i="0" dirty="0">
                  <a:effectLst/>
                  <a:latin typeface="fkGroteskNeue"/>
                </a:rPr>
                <a:t>Diverse Application Ecosystem: </a:t>
              </a:r>
              <a:r>
                <a:rPr lang="en-US" sz="2400" b="0" i="0" dirty="0">
                  <a:effectLst/>
                  <a:latin typeface="fkGroteskNeue"/>
                </a:rPr>
                <a:t>The diverse ecosystem of applications supported by 5G networks introduces complexity in traffic management. Applications such as autonomous vehicles, smart cities, remote healthcare, and industrial automation each have unique QoS requirements that must be met without compromising overall network performance.</a:t>
              </a:r>
            </a:p>
            <a:p>
              <a:pPr marL="342900" indent="-342900" algn="l">
                <a:buFont typeface="Wingdings" panose="05000000000000000000" pitchFamily="2" charset="2"/>
                <a:buChar char="Ø"/>
              </a:pPr>
              <a:r>
                <a:rPr lang="en-US" sz="2400" b="1" i="0" dirty="0">
                  <a:effectLst/>
                  <a:latin typeface="fkGroteskNeue"/>
                </a:rPr>
                <a:t>Increased User Expectations: </a:t>
              </a:r>
              <a:r>
                <a:rPr lang="en-US" sz="2400" b="0" i="0" dirty="0">
                  <a:effectLst/>
                  <a:latin typeface="fkGroteskNeue"/>
                </a:rPr>
                <a:t>As consumers become accustomed to seamless connectivity and high-quality services, their expectations continue to rise. Users expect not only fast data speeds but also consistent performance across various applications, which places additional pressure on network operators to deliver reliable services.</a:t>
              </a:r>
            </a:p>
            <a:p>
              <a:pPr marL="342900" indent="-342900" algn="l">
                <a:buFont typeface="Wingdings" panose="05000000000000000000" pitchFamily="2" charset="2"/>
                <a:buChar char="Ø"/>
              </a:pPr>
              <a:r>
                <a:rPr lang="en-US" sz="2400" b="1" i="0" dirty="0">
                  <a:effectLst/>
                  <a:latin typeface="fkGroteskNeue"/>
                </a:rPr>
                <a:t>Data-Driven Decision Making: </a:t>
              </a:r>
              <a:r>
                <a:rPr lang="en-US" sz="2400" b="0" i="0" dirty="0">
                  <a:effectLst/>
                  <a:latin typeface="fkGroteskNeue"/>
                </a:rPr>
                <a:t>The increasing availability of real-time data presents an opportunity for network operators to adopt data-driven decision-making processes. By harnessing historical traffic data and applying predictive analytics, operators can proactively manage network resources rather than reacting to congestion after it occurs.</a:t>
              </a:r>
            </a:p>
            <a:p>
              <a:pPr marL="342900" indent="-342900" algn="l">
                <a:buFont typeface="Wingdings" panose="05000000000000000000" pitchFamily="2" charset="2"/>
                <a:buChar char="Ø"/>
              </a:pPr>
              <a:r>
                <a:rPr lang="en-US" sz="2400" b="1" i="0" dirty="0">
                  <a:effectLst/>
                  <a:latin typeface="fkGroteskNeue"/>
                </a:rPr>
                <a:t>Regulatory Considerations: </a:t>
              </a:r>
              <a:r>
                <a:rPr lang="en-US" sz="2400" b="0" i="0" dirty="0">
                  <a:effectLst/>
                  <a:latin typeface="fkGroteskNeue"/>
                </a:rPr>
                <a:t>Governments and regulatory bodies are also emphasizing the importance of QoS in telecommunications services. As competition increases among service providers, maintaining high standards for service delivery becomes critical for regulatory compliance and customer satisfaction.</a:t>
              </a:r>
            </a:p>
            <a:p>
              <a:pPr marL="342900" indent="-342900" algn="l">
                <a:buFont typeface="Wingdings" panose="05000000000000000000" pitchFamily="2" charset="2"/>
                <a:buChar char="Ø"/>
              </a:pPr>
              <a:r>
                <a:rPr lang="en-US" sz="2400" b="1" i="0" dirty="0">
                  <a:effectLst/>
                  <a:latin typeface="fkGroteskNeue"/>
                </a:rPr>
                <a:t>Emerging Challenges: </a:t>
              </a:r>
              <a:r>
                <a:rPr lang="en-US" sz="2400" b="0" i="0" dirty="0">
                  <a:effectLst/>
                  <a:latin typeface="fkGroteskNeue"/>
                </a:rPr>
                <a:t>With the growth of cyber threats and security concerns in digital communications, ensuring secure and reliable network operations is paramount. Predictive models can aid in identifying unusual traffic patterns that may indicate security breaches or other anomalies.</a:t>
              </a:r>
            </a:p>
          </p:txBody>
        </p:sp>
        <p:sp>
          <p:nvSpPr>
            <p:cNvPr id="11" name="TextBox 11">
              <a:extLst>
                <a:ext uri="{FF2B5EF4-FFF2-40B4-BE49-F238E27FC236}">
                  <a16:creationId xmlns:a16="http://schemas.microsoft.com/office/drawing/2014/main" id="{CE2CC170-6016-7FF8-22AA-178A538118C6}"/>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spTree>
    <p:extLst>
      <p:ext uri="{BB962C8B-B14F-4D97-AF65-F5344CB8AC3E}">
        <p14:creationId xmlns:p14="http://schemas.microsoft.com/office/powerpoint/2010/main" val="3568648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CF295A-EAF0-63D5-A111-187CFC42E6E3}"/>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A221150-4BBD-4E26-92A7-B1503B79D9A3}"/>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00761513-5E0D-EAEC-D547-570D21DC5EB5}"/>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12" name="Freeform 9">
            <a:extLst>
              <a:ext uri="{FF2B5EF4-FFF2-40B4-BE49-F238E27FC236}">
                <a16:creationId xmlns:a16="http://schemas.microsoft.com/office/drawing/2014/main" id="{5F7B3A84-F101-9D26-239E-A5A61793A3CF}"/>
              </a:ext>
            </a:extLst>
          </p:cNvPr>
          <p:cNvSpPr/>
          <p:nvPr/>
        </p:nvSpPr>
        <p:spPr>
          <a:xfrm>
            <a:off x="381000" y="2171700"/>
            <a:ext cx="17449800" cy="7010400"/>
          </a:xfrm>
          <a:custGeom>
            <a:avLst/>
            <a:gdLst/>
            <a:ahLst/>
            <a:cxnLst/>
            <a:rect l="l" t="t" r="r" b="b"/>
            <a:pathLst>
              <a:path w="11683263" h="10333710">
                <a:moveTo>
                  <a:pt x="0" y="127312"/>
                </a:moveTo>
                <a:cubicBezTo>
                  <a:pt x="0" y="57091"/>
                  <a:pt x="42431" y="0"/>
                  <a:pt x="94620" y="0"/>
                </a:cubicBezTo>
                <a:lnTo>
                  <a:pt x="11588642" y="0"/>
                </a:lnTo>
                <a:cubicBezTo>
                  <a:pt x="11641044" y="0"/>
                  <a:pt x="11683263" y="57091"/>
                  <a:pt x="11683263" y="127312"/>
                </a:cubicBezTo>
                <a:lnTo>
                  <a:pt x="11683263" y="10206398"/>
                </a:lnTo>
                <a:cubicBezTo>
                  <a:pt x="11683263" y="10276904"/>
                  <a:pt x="11640832" y="10333710"/>
                  <a:pt x="11588642" y="10333710"/>
                </a:cubicBezTo>
                <a:lnTo>
                  <a:pt x="94620" y="10333710"/>
                </a:lnTo>
                <a:cubicBezTo>
                  <a:pt x="42218" y="10333710"/>
                  <a:pt x="0" y="10276619"/>
                  <a:pt x="0" y="10206398"/>
                </a:cubicBezTo>
                <a:close/>
              </a:path>
            </a:pathLst>
          </a:custGeom>
          <a:solidFill>
            <a:srgbClr val="EDEBE3"/>
          </a:solidFill>
        </p:spPr>
      </p:sp>
      <p:sp>
        <p:nvSpPr>
          <p:cNvPr id="6" name="TextBox 6">
            <a:extLst>
              <a:ext uri="{FF2B5EF4-FFF2-40B4-BE49-F238E27FC236}">
                <a16:creationId xmlns:a16="http://schemas.microsoft.com/office/drawing/2014/main" id="{D39D5A24-BC6A-AC4F-8CDD-2A136D62580D}"/>
              </a:ext>
            </a:extLst>
          </p:cNvPr>
          <p:cNvSpPr txBox="1"/>
          <p:nvPr/>
        </p:nvSpPr>
        <p:spPr>
          <a:xfrm>
            <a:off x="992238" y="793759"/>
            <a:ext cx="10408295" cy="2702599"/>
          </a:xfrm>
          <a:prstGeom prst="rect">
            <a:avLst/>
          </a:prstGeom>
        </p:spPr>
        <p:txBody>
          <a:bodyPr lIns="0" tIns="0" rIns="0" bIns="0" rtlCol="0" anchor="t">
            <a:spAutoFit/>
          </a:bodyPr>
          <a:lstStyle/>
          <a:p>
            <a:pPr algn="l"/>
            <a:r>
              <a:rPr lang="en-IN" sz="6000" b="0" i="0" dirty="0">
                <a:effectLst/>
                <a:latin typeface="var(--font-fk-grotesk)"/>
              </a:rPr>
              <a:t>Significance of the Project</a:t>
            </a:r>
          </a:p>
          <a:p>
            <a:br>
              <a:rPr lang="en-IN" sz="6000" b="0" i="0" dirty="0">
                <a:effectLst/>
                <a:latin typeface="fkGroteskNeue"/>
              </a:rPr>
            </a:br>
            <a:endParaRPr lang="en-US" sz="5562" dirty="0">
              <a:solidFill>
                <a:srgbClr val="161613"/>
              </a:solidFill>
              <a:latin typeface="DM Sans"/>
              <a:ea typeface="DM Sans"/>
              <a:cs typeface="DM Sans"/>
              <a:sym typeface="DM Sans"/>
            </a:endParaRPr>
          </a:p>
        </p:txBody>
      </p:sp>
      <p:grpSp>
        <p:nvGrpSpPr>
          <p:cNvPr id="7" name="Group 7">
            <a:extLst>
              <a:ext uri="{FF2B5EF4-FFF2-40B4-BE49-F238E27FC236}">
                <a16:creationId xmlns:a16="http://schemas.microsoft.com/office/drawing/2014/main" id="{3F761A52-7E60-E2D4-D9BC-9BD57EB69CFF}"/>
              </a:ext>
            </a:extLst>
          </p:cNvPr>
          <p:cNvGrpSpPr/>
          <p:nvPr/>
        </p:nvGrpSpPr>
        <p:grpSpPr>
          <a:xfrm>
            <a:off x="664057" y="2411988"/>
            <a:ext cx="17036086" cy="6647974"/>
            <a:chOff x="-1807" y="-778804"/>
            <a:chExt cx="18011580" cy="13705852"/>
          </a:xfrm>
        </p:grpSpPr>
        <p:sp>
          <p:nvSpPr>
            <p:cNvPr id="10" name="TextBox 10">
              <a:extLst>
                <a:ext uri="{FF2B5EF4-FFF2-40B4-BE49-F238E27FC236}">
                  <a16:creationId xmlns:a16="http://schemas.microsoft.com/office/drawing/2014/main" id="{964FC146-58B1-441A-E3CE-DC97FED88E63}"/>
                </a:ext>
              </a:extLst>
            </p:cNvPr>
            <p:cNvSpPr txBox="1"/>
            <p:nvPr/>
          </p:nvSpPr>
          <p:spPr>
            <a:xfrm>
              <a:off x="-1807" y="-778804"/>
              <a:ext cx="18011580" cy="13705852"/>
            </a:xfrm>
            <a:prstGeom prst="rect">
              <a:avLst/>
            </a:prstGeom>
          </p:spPr>
          <p:txBody>
            <a:bodyPr wrap="square" lIns="0" tIns="0" rIns="0" bIns="0" rtlCol="0" anchor="t">
              <a:spAutoFit/>
            </a:bodyPr>
            <a:lstStyle/>
            <a:p>
              <a:pPr algn="l">
                <a:buSzPct val="100000"/>
              </a:pPr>
              <a:r>
                <a:rPr lang="en-US" sz="2400" b="0" i="0" dirty="0">
                  <a:effectLst/>
                  <a:latin typeface="fkGroteskNeue"/>
                </a:rPr>
                <a:t>The significance of this project lies in its potential to transform how network traffic is managed in 5G environments. By focusing on time series-based predictions of network traffic, this research aims to provide a framework that not only anticipates future demands but also facilitates dynamic resource allocation strategies tailored to specific application requirements. Enhancing QoS: The primary goal is to improve QoS for end-users by minimizing latency, reducing packet loss, and ensuring optimal bandwidth utilization. As user expectations for seamless connectivity continue to rise, effective traffic management becomes paramount in delivering high-quality services.</a:t>
              </a:r>
            </a:p>
            <a:p>
              <a:pPr algn="l">
                <a:buSzPct val="100000"/>
              </a:pPr>
              <a:endParaRPr lang="en-US" sz="2400" b="0" i="0" dirty="0">
                <a:effectLst/>
                <a:latin typeface="fkGroteskNeue"/>
              </a:endParaRPr>
            </a:p>
            <a:p>
              <a:pPr marL="514350" indent="-514350" algn="l">
                <a:buSzPct val="100000"/>
                <a:buFont typeface="Wingdings" panose="05000000000000000000" pitchFamily="2" charset="2"/>
                <a:buChar char="Ø"/>
              </a:pPr>
              <a:r>
                <a:rPr lang="en-US" sz="2400" b="0" i="0" dirty="0">
                  <a:effectLst/>
                  <a:latin typeface="fkGroteskNeue"/>
                </a:rPr>
                <a:t>  </a:t>
              </a:r>
              <a:r>
                <a:rPr lang="en-US" sz="2400" b="1" i="0" dirty="0">
                  <a:effectLst/>
                  <a:latin typeface="fkGroteskNeue"/>
                </a:rPr>
                <a:t>Proactive Traffic Management: </a:t>
              </a:r>
              <a:r>
                <a:rPr lang="en-US" sz="2400" b="0" i="0" dirty="0">
                  <a:effectLst/>
                  <a:latin typeface="fkGroteskNeue"/>
                </a:rPr>
                <a:t>By predicting traffic loads accurately, network operators can implement proactive measures to mitigate congestion before it impacts users. This capability is particularly crucial in urban areas where demand can fluctuate dramatically based on time of day and local events.</a:t>
              </a:r>
            </a:p>
            <a:p>
              <a:pPr marL="514350" indent="-514350" algn="l">
                <a:buSzPct val="100000"/>
                <a:buFont typeface="Wingdings" panose="05000000000000000000" pitchFamily="2" charset="2"/>
                <a:buChar char="Ø"/>
              </a:pPr>
              <a:r>
                <a:rPr lang="en-US" sz="2400" b="0" i="0" dirty="0">
                  <a:effectLst/>
                  <a:latin typeface="fkGroteskNeue"/>
                </a:rPr>
                <a:t>  </a:t>
              </a:r>
              <a:r>
                <a:rPr lang="en-US" sz="2400" b="1" i="0" dirty="0">
                  <a:effectLst/>
                  <a:latin typeface="fkGroteskNeue"/>
                </a:rPr>
                <a:t>Resource Optimization: </a:t>
              </a:r>
              <a:r>
                <a:rPr lang="en-US" sz="2400" b="0" i="0" dirty="0">
                  <a:effectLst/>
                  <a:latin typeface="fkGroteskNeue"/>
                </a:rPr>
                <a:t>The ability to allocate resources dynamically based on predicted traffic patterns allows for more efficient use of network infrastructure. This optimization not only enhances performance but also reduces operational costs associated with over-provisioning resources.</a:t>
              </a:r>
            </a:p>
            <a:p>
              <a:pPr marL="514350" indent="-514350" algn="l">
                <a:buSzPct val="100000"/>
                <a:buFont typeface="Wingdings" panose="05000000000000000000" pitchFamily="2" charset="2"/>
                <a:buChar char="Ø"/>
              </a:pPr>
              <a:r>
                <a:rPr lang="en-US" sz="2400" b="0" i="0" dirty="0">
                  <a:effectLst/>
                  <a:latin typeface="fkGroteskNeue"/>
                </a:rPr>
                <a:t>  </a:t>
              </a:r>
              <a:r>
                <a:rPr lang="en-US" sz="2400" b="1" i="0" dirty="0">
                  <a:effectLst/>
                  <a:latin typeface="fkGroteskNeue"/>
                </a:rPr>
                <a:t>Foundation for Future Research: </a:t>
              </a:r>
              <a:r>
                <a:rPr lang="en-US" sz="2400" b="0" i="0" dirty="0">
                  <a:effectLst/>
                  <a:latin typeface="fkGroteskNeue"/>
                </a:rPr>
                <a:t>The findings from this project could serve as a foundational model for future advancements in intelligent network management systems. As 5G technology continues to evolve, the methodologies developed here may be adapted for emerging use cases and applications.</a:t>
              </a:r>
            </a:p>
            <a:p>
              <a:pPr marL="514350" indent="-514350" algn="l">
                <a:buSzPct val="100000"/>
                <a:buFont typeface="Wingdings" panose="05000000000000000000" pitchFamily="2" charset="2"/>
                <a:buChar char="Ø"/>
              </a:pPr>
              <a:r>
                <a:rPr lang="en-US" sz="2400" b="0" i="0" dirty="0">
                  <a:effectLst/>
                  <a:latin typeface="fkGroteskNeue"/>
                </a:rPr>
                <a:t> </a:t>
              </a:r>
              <a:r>
                <a:rPr lang="en-US" sz="2400" b="1" i="0" dirty="0">
                  <a:effectLst/>
                  <a:latin typeface="fkGroteskNeue"/>
                </a:rPr>
                <a:t>Industry Relevance: </a:t>
              </a:r>
              <a:r>
                <a:rPr lang="en-US" sz="2400" b="0" i="0" dirty="0">
                  <a:effectLst/>
                  <a:latin typeface="fkGroteskNeue"/>
                </a:rPr>
                <a:t>With telecommunications companies facing increasing pressure to deliver reliable services amidst growing user demands, this research aligns with industry priorities. By providing actionable insights into traffic management, it contributes to the broader goal of enhancing user experience in an increasingly connected world.</a:t>
              </a:r>
            </a:p>
          </p:txBody>
        </p:sp>
        <p:sp>
          <p:nvSpPr>
            <p:cNvPr id="11" name="TextBox 11">
              <a:extLst>
                <a:ext uri="{FF2B5EF4-FFF2-40B4-BE49-F238E27FC236}">
                  <a16:creationId xmlns:a16="http://schemas.microsoft.com/office/drawing/2014/main" id="{6891DBCB-A283-1806-BB9B-24791A2A2DE8}"/>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spTree>
    <p:extLst>
      <p:ext uri="{BB962C8B-B14F-4D97-AF65-F5344CB8AC3E}">
        <p14:creationId xmlns:p14="http://schemas.microsoft.com/office/powerpoint/2010/main" val="20163995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0645C8-E0D9-A84A-66CF-4B8B9D6749C9}"/>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8322612E-F0F2-D01F-B3ED-1EC79D7B6583}"/>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89C5FB8C-6FCE-EB25-624A-B06BBC5B0B3C}"/>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A262F3B7-F8AB-A580-BD55-04DCD7DD61E0}"/>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Problem Statement</a:t>
            </a:r>
          </a:p>
        </p:txBody>
      </p:sp>
      <p:grpSp>
        <p:nvGrpSpPr>
          <p:cNvPr id="7" name="Group 7">
            <a:extLst>
              <a:ext uri="{FF2B5EF4-FFF2-40B4-BE49-F238E27FC236}">
                <a16:creationId xmlns:a16="http://schemas.microsoft.com/office/drawing/2014/main" id="{4AC915F6-A4CB-DDD2-030A-809A9349C8BB}"/>
              </a:ext>
            </a:extLst>
          </p:cNvPr>
          <p:cNvGrpSpPr/>
          <p:nvPr/>
        </p:nvGrpSpPr>
        <p:grpSpPr>
          <a:xfrm>
            <a:off x="304800" y="2212975"/>
            <a:ext cx="17754600" cy="5826125"/>
            <a:chOff x="-381635" y="-1189101"/>
            <a:chExt cx="18771236" cy="12011478"/>
          </a:xfrm>
        </p:grpSpPr>
        <p:grpSp>
          <p:nvGrpSpPr>
            <p:cNvPr id="8" name="Group 8">
              <a:extLst>
                <a:ext uri="{FF2B5EF4-FFF2-40B4-BE49-F238E27FC236}">
                  <a16:creationId xmlns:a16="http://schemas.microsoft.com/office/drawing/2014/main" id="{5391A3AD-819F-6310-1006-451645918A57}"/>
                </a:ext>
              </a:extLst>
            </p:cNvPr>
            <p:cNvGrpSpPr/>
            <p:nvPr/>
          </p:nvGrpSpPr>
          <p:grpSpPr>
            <a:xfrm>
              <a:off x="-381635" y="-1189101"/>
              <a:ext cx="18771236" cy="12011478"/>
              <a:chOff x="-381635" y="-1189101"/>
              <a:chExt cx="18771236" cy="12011478"/>
            </a:xfrm>
          </p:grpSpPr>
          <p:sp>
            <p:nvSpPr>
              <p:cNvPr id="9" name="Freeform 9">
                <a:extLst>
                  <a:ext uri="{FF2B5EF4-FFF2-40B4-BE49-F238E27FC236}">
                    <a16:creationId xmlns:a16="http://schemas.microsoft.com/office/drawing/2014/main" id="{921DA87B-7ABE-4E00-D034-EBD8D4F533C2}"/>
                  </a:ext>
                </a:extLst>
              </p:cNvPr>
              <p:cNvSpPr/>
              <p:nvPr/>
            </p:nvSpPr>
            <p:spPr>
              <a:xfrm>
                <a:off x="-381635" y="-1189101"/>
                <a:ext cx="18771236" cy="12011478"/>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txBody>
              <a:bodyPr/>
              <a:lstStyle/>
              <a:p>
                <a:endParaRPr lang="en-IN" dirty="0"/>
              </a:p>
            </p:txBody>
          </p:sp>
        </p:grpSp>
        <p:sp>
          <p:nvSpPr>
            <p:cNvPr id="10" name="TextBox 10">
              <a:extLst>
                <a:ext uri="{FF2B5EF4-FFF2-40B4-BE49-F238E27FC236}">
                  <a16:creationId xmlns:a16="http://schemas.microsoft.com/office/drawing/2014/main" id="{25815F00-6579-854F-6E99-E8C663A70EA4}"/>
                </a:ext>
              </a:extLst>
            </p:cNvPr>
            <p:cNvSpPr txBox="1"/>
            <p:nvPr/>
          </p:nvSpPr>
          <p:spPr>
            <a:xfrm>
              <a:off x="-1807" y="-778804"/>
              <a:ext cx="18011580" cy="10769960"/>
            </a:xfrm>
            <a:prstGeom prst="rect">
              <a:avLst/>
            </a:prstGeom>
          </p:spPr>
          <p:txBody>
            <a:bodyPr wrap="square" lIns="0" tIns="0" rIns="0" bIns="0" rtlCol="0" anchor="t">
              <a:spAutoFit/>
            </a:bodyPr>
            <a:lstStyle/>
            <a:p>
              <a:pPr algn="l">
                <a:lnSpc>
                  <a:spcPts val="3437"/>
                </a:lnSpc>
              </a:pPr>
              <a:r>
                <a:rPr lang="en-US" sz="2800" b="0" i="0" dirty="0">
                  <a:effectLst/>
                  <a:latin typeface="fkGroteskNeue"/>
                </a:rPr>
                <a:t>The advent of 5G networks has significantly transformed the landscape of mobile communication, introducing challenges related to resource allocation and traffic management due to the diverse and unpredictable nature of application demands. Traditional static resource allocation methods are inadequate for managing the high data volumes and varying Quality of Service (QoS) requirements inherent in 5G applications, such as HD video streaming and autonomous vehicle connectivity. These conventional techniques often lead to resource strain during peak demand periods, resulting in degraded network performance characterized by slow speeds, call drops, and buffering issues. Furthermore, the complexity of managing diverse QoS standards across various applications exacerbates the inefficiencies of traditional traffic management strategies. Consequently, there is a pressing need for dynamic resource allocation mechanisms that leverage advanced technologies, such as machine learning, to predict network traffic patterns accurately and optimize resource distribution within User Plane Functions (UPFs). This research aims to address these challenges by developing a robust machine learning framework that enhances traffic prediction and resource allocation in 5G networks.</a:t>
              </a:r>
              <a:endParaRPr lang="en-US" sz="2750" dirty="0">
                <a:solidFill>
                  <a:srgbClr val="161613"/>
                </a:solidFill>
                <a:latin typeface="DM Sans"/>
                <a:ea typeface="DM Sans"/>
                <a:cs typeface="DM Sans"/>
                <a:sym typeface="DM Sans"/>
              </a:endParaRPr>
            </a:p>
          </p:txBody>
        </p:sp>
        <p:sp>
          <p:nvSpPr>
            <p:cNvPr id="11" name="TextBox 11">
              <a:extLst>
                <a:ext uri="{FF2B5EF4-FFF2-40B4-BE49-F238E27FC236}">
                  <a16:creationId xmlns:a16="http://schemas.microsoft.com/office/drawing/2014/main" id="{3C9FA91D-2AC4-FEED-312F-ADEB0DFD19C7}"/>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spTree>
    <p:extLst>
      <p:ext uri="{BB962C8B-B14F-4D97-AF65-F5344CB8AC3E}">
        <p14:creationId xmlns:p14="http://schemas.microsoft.com/office/powerpoint/2010/main" val="2377552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BB34EF-C7A5-90B1-4FC7-83D7C37D6592}"/>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2CEA319-9D63-5075-A79A-F70DA75413A8}"/>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CEDD7923-86C9-AD02-FCA6-BF2EE95E0221}"/>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sp>
      </p:grpSp>
      <p:sp>
        <p:nvSpPr>
          <p:cNvPr id="6" name="TextBox 6">
            <a:extLst>
              <a:ext uri="{FF2B5EF4-FFF2-40B4-BE49-F238E27FC236}">
                <a16:creationId xmlns:a16="http://schemas.microsoft.com/office/drawing/2014/main" id="{156F8288-A367-7517-405D-AC6294552B9C}"/>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Research Objective</a:t>
            </a:r>
          </a:p>
        </p:txBody>
      </p:sp>
      <p:grpSp>
        <p:nvGrpSpPr>
          <p:cNvPr id="7" name="Group 7">
            <a:extLst>
              <a:ext uri="{FF2B5EF4-FFF2-40B4-BE49-F238E27FC236}">
                <a16:creationId xmlns:a16="http://schemas.microsoft.com/office/drawing/2014/main" id="{8C280D8F-2548-EAF7-68F5-27C353D4F524}"/>
              </a:ext>
            </a:extLst>
          </p:cNvPr>
          <p:cNvGrpSpPr/>
          <p:nvPr/>
        </p:nvGrpSpPr>
        <p:grpSpPr>
          <a:xfrm>
            <a:off x="304800" y="2212974"/>
            <a:ext cx="17754600" cy="6515834"/>
            <a:chOff x="-381635" y="-1189101"/>
            <a:chExt cx="18771236" cy="12011478"/>
          </a:xfrm>
        </p:grpSpPr>
        <p:grpSp>
          <p:nvGrpSpPr>
            <p:cNvPr id="8" name="Group 8">
              <a:extLst>
                <a:ext uri="{FF2B5EF4-FFF2-40B4-BE49-F238E27FC236}">
                  <a16:creationId xmlns:a16="http://schemas.microsoft.com/office/drawing/2014/main" id="{E0006955-0289-46A6-DA13-3879768FE2B1}"/>
                </a:ext>
              </a:extLst>
            </p:cNvPr>
            <p:cNvGrpSpPr/>
            <p:nvPr/>
          </p:nvGrpSpPr>
          <p:grpSpPr>
            <a:xfrm>
              <a:off x="-381635" y="-1189101"/>
              <a:ext cx="18771236" cy="12011478"/>
              <a:chOff x="-381635" y="-1189101"/>
              <a:chExt cx="18771236" cy="12011478"/>
            </a:xfrm>
          </p:grpSpPr>
          <p:sp>
            <p:nvSpPr>
              <p:cNvPr id="9" name="Freeform 9">
                <a:extLst>
                  <a:ext uri="{FF2B5EF4-FFF2-40B4-BE49-F238E27FC236}">
                    <a16:creationId xmlns:a16="http://schemas.microsoft.com/office/drawing/2014/main" id="{E853D418-F53F-8579-687A-226BCD3AB8AC}"/>
                  </a:ext>
                </a:extLst>
              </p:cNvPr>
              <p:cNvSpPr/>
              <p:nvPr/>
            </p:nvSpPr>
            <p:spPr>
              <a:xfrm>
                <a:off x="-381635" y="-1189101"/>
                <a:ext cx="18771236" cy="12011478"/>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sp>
        </p:grpSp>
        <p:sp>
          <p:nvSpPr>
            <p:cNvPr id="10" name="TextBox 10">
              <a:extLst>
                <a:ext uri="{FF2B5EF4-FFF2-40B4-BE49-F238E27FC236}">
                  <a16:creationId xmlns:a16="http://schemas.microsoft.com/office/drawing/2014/main" id="{059DC8C1-EC3E-50FB-6F22-4B3B06733F55}"/>
                </a:ext>
              </a:extLst>
            </p:cNvPr>
            <p:cNvSpPr txBox="1"/>
            <p:nvPr/>
          </p:nvSpPr>
          <p:spPr>
            <a:xfrm>
              <a:off x="-1807" y="-778803"/>
              <a:ext cx="18011580" cy="9531719"/>
            </a:xfrm>
            <a:prstGeom prst="rect">
              <a:avLst/>
            </a:prstGeom>
          </p:spPr>
          <p:txBody>
            <a:bodyPr wrap="square" lIns="0" tIns="0" rIns="0" bIns="0" rtlCol="0" anchor="t">
              <a:spAutoFit/>
            </a:bodyPr>
            <a:lstStyle/>
            <a:p>
              <a:pPr algn="l"/>
              <a:r>
                <a:rPr lang="en-US" sz="2800" b="0" i="0" dirty="0">
                  <a:effectLst/>
                  <a:latin typeface="fkGroteskNeue"/>
                </a:rPr>
                <a:t>The primary objectives of this research project are as follows:</a:t>
              </a:r>
            </a:p>
            <a:p>
              <a:pPr algn="l"/>
              <a:endParaRPr lang="en-US" sz="2800" b="0" i="0" dirty="0">
                <a:effectLst/>
                <a:latin typeface="fkGroteskNeue"/>
              </a:endParaRPr>
            </a:p>
            <a:p>
              <a:pPr lvl="2">
                <a:buFont typeface="Arial" panose="020B0604020202020204" pitchFamily="34" charset="0"/>
                <a:buChar char="•"/>
              </a:pPr>
              <a:r>
                <a:rPr lang="en-US" sz="2800" b="1" i="0" dirty="0">
                  <a:effectLst/>
                  <a:latin typeface="fkGroteskNeue"/>
                </a:rPr>
                <a:t>Develop an Accurate Traffic Prediction Model: </a:t>
              </a:r>
              <a:r>
                <a:rPr lang="en-US" sz="2800" b="0" i="0" dirty="0">
                  <a:effectLst/>
                  <a:latin typeface="fkGroteskNeue"/>
                </a:rPr>
                <a:t>Utilize machine learning techniques to create a model capable of predicting network traffic with high accuracy, thereby facilitating proactive resource management.</a:t>
              </a:r>
            </a:p>
            <a:p>
              <a:pPr lvl="2">
                <a:buFont typeface="Arial" panose="020B0604020202020204" pitchFamily="34" charset="0"/>
                <a:buChar char="•"/>
              </a:pPr>
              <a:r>
                <a:rPr lang="en-US" sz="2800" b="1" i="0" dirty="0">
                  <a:effectLst/>
                  <a:latin typeface="fkGroteskNeue"/>
                </a:rPr>
                <a:t>Optimize Resource Allocation Efficiency in UPF-Based Traffic Flow Management:</a:t>
              </a:r>
              <a:r>
                <a:rPr lang="en-US" sz="2800" b="0" i="0" dirty="0">
                  <a:effectLst/>
                  <a:latin typeface="fkGroteskNeue"/>
                </a:rPr>
                <a:t> Implement strategies that enhance the efficiency of resource allocation within UPFs based on predicted traffic patterns.</a:t>
              </a:r>
            </a:p>
            <a:p>
              <a:pPr lvl="2">
                <a:buFont typeface="Arial" panose="020B0604020202020204" pitchFamily="34" charset="0"/>
                <a:buChar char="•"/>
              </a:pPr>
              <a:r>
                <a:rPr lang="en-US" sz="2800" b="1" i="0" dirty="0">
                  <a:effectLst/>
                  <a:latin typeface="fkGroteskNeue"/>
                </a:rPr>
                <a:t>Evaluate the Effectiveness of Octet-Based Traffic Measurement: </a:t>
              </a:r>
              <a:r>
                <a:rPr lang="en-US" sz="2800" b="0" i="0" dirty="0">
                  <a:effectLst/>
                  <a:latin typeface="fkGroteskNeue"/>
                </a:rPr>
                <a:t>Assess the advantages of using octet-based measurements over traditional packet-based approaches in terms of accuracy and relevance for resource allocation decisions.</a:t>
              </a:r>
            </a:p>
            <a:p>
              <a:pPr lvl="2">
                <a:buFont typeface="Arial" panose="020B0604020202020204" pitchFamily="34" charset="0"/>
                <a:buChar char="•"/>
              </a:pPr>
              <a:endParaRPr lang="en-US" sz="2800" b="0" i="0" dirty="0">
                <a:effectLst/>
                <a:latin typeface="fkGroteskNeue"/>
              </a:endParaRPr>
            </a:p>
            <a:p>
              <a:r>
                <a:rPr lang="en-US" sz="2800" b="0" i="0" dirty="0">
                  <a:effectLst/>
                  <a:latin typeface="fkGroteskNeue"/>
                </a:rPr>
                <a:t>By achieving these objectives, this research seeks to contribute significantly to improving the performance and reliability of 5G networks through innovative traffic management solutions.</a:t>
              </a:r>
              <a:endParaRPr lang="en-US" sz="2750" dirty="0">
                <a:solidFill>
                  <a:srgbClr val="161613"/>
                </a:solidFill>
                <a:latin typeface="DM Sans"/>
                <a:ea typeface="DM Sans"/>
                <a:cs typeface="DM Sans"/>
                <a:sym typeface="DM Sans"/>
              </a:endParaRPr>
            </a:p>
          </p:txBody>
        </p:sp>
        <p:sp>
          <p:nvSpPr>
            <p:cNvPr id="11" name="TextBox 11">
              <a:extLst>
                <a:ext uri="{FF2B5EF4-FFF2-40B4-BE49-F238E27FC236}">
                  <a16:creationId xmlns:a16="http://schemas.microsoft.com/office/drawing/2014/main" id="{51F72285-14FD-6A85-702B-D052324D9351}"/>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spTree>
    <p:extLst>
      <p:ext uri="{BB962C8B-B14F-4D97-AF65-F5344CB8AC3E}">
        <p14:creationId xmlns:p14="http://schemas.microsoft.com/office/powerpoint/2010/main" val="2835488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85F69C-6709-31C1-DBBF-4EF7F79184EA}"/>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AFD1AC4E-4C83-F08C-4C38-3D6C2BE6A9AB}"/>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AF5E978C-ECF1-5FAB-8075-688A403DF937}"/>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txBody>
            <a:bodyPr/>
            <a:lstStyle/>
            <a:p>
              <a:endParaRPr lang="en-IN" dirty="0"/>
            </a:p>
          </p:txBody>
        </p:sp>
      </p:grpSp>
      <p:sp>
        <p:nvSpPr>
          <p:cNvPr id="6" name="TextBox 6">
            <a:extLst>
              <a:ext uri="{FF2B5EF4-FFF2-40B4-BE49-F238E27FC236}">
                <a16:creationId xmlns:a16="http://schemas.microsoft.com/office/drawing/2014/main" id="{D01A8F0F-6250-AFEE-AE50-C072DB5E4A54}"/>
              </a:ext>
            </a:extLst>
          </p:cNvPr>
          <p:cNvSpPr txBox="1"/>
          <p:nvPr/>
        </p:nvSpPr>
        <p:spPr>
          <a:xfrm>
            <a:off x="992238" y="793759"/>
            <a:ext cx="10408295" cy="867417"/>
          </a:xfrm>
          <a:prstGeom prst="rect">
            <a:avLst/>
          </a:prstGeom>
        </p:spPr>
        <p:txBody>
          <a:bodyPr lIns="0" tIns="0" rIns="0" bIns="0" rtlCol="0" anchor="t">
            <a:spAutoFit/>
          </a:bodyPr>
          <a:lstStyle/>
          <a:p>
            <a:pPr algn="l">
              <a:lnSpc>
                <a:spcPts val="6937"/>
              </a:lnSpc>
            </a:pPr>
            <a:r>
              <a:rPr lang="en-US" sz="5562" dirty="0">
                <a:solidFill>
                  <a:srgbClr val="161613"/>
                </a:solidFill>
                <a:latin typeface="DM Sans"/>
                <a:ea typeface="DM Sans"/>
                <a:cs typeface="DM Sans"/>
                <a:sym typeface="DM Sans"/>
              </a:rPr>
              <a:t>Proposed System</a:t>
            </a:r>
          </a:p>
        </p:txBody>
      </p:sp>
      <p:grpSp>
        <p:nvGrpSpPr>
          <p:cNvPr id="7" name="Group 7">
            <a:extLst>
              <a:ext uri="{FF2B5EF4-FFF2-40B4-BE49-F238E27FC236}">
                <a16:creationId xmlns:a16="http://schemas.microsoft.com/office/drawing/2014/main" id="{D39D809A-B55A-0E8B-9ADD-98C7A60850AA}"/>
              </a:ext>
            </a:extLst>
          </p:cNvPr>
          <p:cNvGrpSpPr/>
          <p:nvPr/>
        </p:nvGrpSpPr>
        <p:grpSpPr>
          <a:xfrm>
            <a:off x="304800" y="1866900"/>
            <a:ext cx="17754600" cy="8209118"/>
            <a:chOff x="-381635" y="-1189101"/>
            <a:chExt cx="18771236" cy="15132932"/>
          </a:xfrm>
        </p:grpSpPr>
        <p:grpSp>
          <p:nvGrpSpPr>
            <p:cNvPr id="8" name="Group 8">
              <a:extLst>
                <a:ext uri="{FF2B5EF4-FFF2-40B4-BE49-F238E27FC236}">
                  <a16:creationId xmlns:a16="http://schemas.microsoft.com/office/drawing/2014/main" id="{63B9D166-691B-33C4-E194-E458CF57F18F}"/>
                </a:ext>
              </a:extLst>
            </p:cNvPr>
            <p:cNvGrpSpPr/>
            <p:nvPr/>
          </p:nvGrpSpPr>
          <p:grpSpPr>
            <a:xfrm>
              <a:off x="-381635" y="-1189101"/>
              <a:ext cx="18771236" cy="14673195"/>
              <a:chOff x="-381635" y="-1189101"/>
              <a:chExt cx="18771236" cy="14673195"/>
            </a:xfrm>
          </p:grpSpPr>
          <p:sp>
            <p:nvSpPr>
              <p:cNvPr id="9" name="Freeform 9">
                <a:extLst>
                  <a:ext uri="{FF2B5EF4-FFF2-40B4-BE49-F238E27FC236}">
                    <a16:creationId xmlns:a16="http://schemas.microsoft.com/office/drawing/2014/main" id="{9ACD5CF1-D4A2-F564-9720-CBB89D2B765F}"/>
                  </a:ext>
                </a:extLst>
              </p:cNvPr>
              <p:cNvSpPr/>
              <p:nvPr/>
            </p:nvSpPr>
            <p:spPr>
              <a:xfrm>
                <a:off x="-381635" y="-1189101"/>
                <a:ext cx="18771236" cy="14673195"/>
              </a:xfrm>
              <a:custGeom>
                <a:avLst/>
                <a:gdLst/>
                <a:ahLst/>
                <a:cxnLst/>
                <a:rect l="l" t="t" r="r" b="b"/>
                <a:pathLst>
                  <a:path w="6993890" h="4597527">
                    <a:moveTo>
                      <a:pt x="0" y="56642"/>
                    </a:moveTo>
                    <a:cubicBezTo>
                      <a:pt x="0" y="25400"/>
                      <a:pt x="25400" y="0"/>
                      <a:pt x="56642" y="0"/>
                    </a:cubicBezTo>
                    <a:lnTo>
                      <a:pt x="6937248" y="0"/>
                    </a:lnTo>
                    <a:cubicBezTo>
                      <a:pt x="6968617" y="0"/>
                      <a:pt x="6993890" y="25400"/>
                      <a:pt x="6993890" y="56642"/>
                    </a:cubicBezTo>
                    <a:lnTo>
                      <a:pt x="6993890" y="4540885"/>
                    </a:lnTo>
                    <a:cubicBezTo>
                      <a:pt x="6993890" y="4572254"/>
                      <a:pt x="6968490" y="4597527"/>
                      <a:pt x="6937248" y="4597527"/>
                    </a:cubicBezTo>
                    <a:lnTo>
                      <a:pt x="56642" y="4597527"/>
                    </a:lnTo>
                    <a:cubicBezTo>
                      <a:pt x="25273" y="4597527"/>
                      <a:pt x="0" y="4572127"/>
                      <a:pt x="0" y="4540885"/>
                    </a:cubicBezTo>
                    <a:close/>
                  </a:path>
                </a:pathLst>
              </a:custGeom>
              <a:solidFill>
                <a:srgbClr val="EDEBE3"/>
              </a:solidFill>
            </p:spPr>
            <p:txBody>
              <a:bodyPr/>
              <a:lstStyle/>
              <a:p>
                <a:endParaRPr lang="en-IN" dirty="0"/>
              </a:p>
            </p:txBody>
          </p:sp>
        </p:grpSp>
        <p:sp>
          <p:nvSpPr>
            <p:cNvPr id="10" name="TextBox 10">
              <a:extLst>
                <a:ext uri="{FF2B5EF4-FFF2-40B4-BE49-F238E27FC236}">
                  <a16:creationId xmlns:a16="http://schemas.microsoft.com/office/drawing/2014/main" id="{85DFA278-89A2-C0E2-51A8-190841CD912D}"/>
                </a:ext>
              </a:extLst>
            </p:cNvPr>
            <p:cNvSpPr txBox="1"/>
            <p:nvPr/>
          </p:nvSpPr>
          <p:spPr>
            <a:xfrm>
              <a:off x="-1807" y="-778803"/>
              <a:ext cx="18011580" cy="14722634"/>
            </a:xfrm>
            <a:prstGeom prst="rect">
              <a:avLst/>
            </a:prstGeom>
          </p:spPr>
          <p:txBody>
            <a:bodyPr wrap="square" lIns="0" tIns="0" rIns="0" bIns="0" rtlCol="0" anchor="t">
              <a:spAutoFit/>
            </a:bodyPr>
            <a:lstStyle/>
            <a:p>
              <a:pPr>
                <a:lnSpc>
                  <a:spcPct val="107000"/>
                </a:lnSpc>
                <a:spcAft>
                  <a:spcPts val="800"/>
                </a:spcAft>
              </a:pPr>
              <a:r>
                <a:rPr lang="en-IN" sz="2000" b="1" kern="100" dirty="0">
                  <a:effectLst/>
                  <a:latin typeface="fkGroteskNeue"/>
                  <a:ea typeface="Calibri" panose="020F0502020204030204" pitchFamily="34" charset="0"/>
                  <a:cs typeface="Times New Roman" panose="02020603050405020304" pitchFamily="18" charset="0"/>
                </a:rPr>
                <a:t>Predicting Network Traffic Using Time-Series Models</a:t>
              </a:r>
              <a:endParaRPr lang="en-IN" sz="2000" kern="100" dirty="0">
                <a:effectLst/>
                <a:latin typeface="fkGroteskNeue"/>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2000" kern="100" dirty="0">
                  <a:effectLst/>
                  <a:latin typeface="fkGroteskNeue"/>
                  <a:ea typeface="Calibri" panose="020F0502020204030204" pitchFamily="34" charset="0"/>
                  <a:cs typeface="Times New Roman" panose="02020603050405020304" pitchFamily="18" charset="0"/>
                </a:rPr>
                <a:t>The proposed system leverages </a:t>
              </a:r>
              <a:r>
                <a:rPr lang="en-IN" sz="2000" b="1" kern="100" dirty="0">
                  <a:effectLst/>
                  <a:latin typeface="fkGroteskNeue"/>
                  <a:ea typeface="Calibri" panose="020F0502020204030204" pitchFamily="34" charset="0"/>
                  <a:cs typeface="Times New Roman" panose="02020603050405020304" pitchFamily="18" charset="0"/>
                </a:rPr>
                <a:t>time-series forecasting techniques</a:t>
              </a:r>
              <a:r>
                <a:rPr lang="en-IN" sz="2000" kern="100" dirty="0">
                  <a:effectLst/>
                  <a:latin typeface="fkGroteskNeue"/>
                  <a:ea typeface="Calibri" panose="020F0502020204030204" pitchFamily="34" charset="0"/>
                  <a:cs typeface="Times New Roman" panose="02020603050405020304" pitchFamily="18" charset="0"/>
                </a:rPr>
                <a:t> to analyse network traffic patterns and predict future traffic loads.</a:t>
              </a:r>
            </a:p>
            <a:p>
              <a:pPr marL="342900" lvl="0" indent="-342900">
                <a:lnSpc>
                  <a:spcPct val="107000"/>
                </a:lnSpc>
                <a:spcAft>
                  <a:spcPts val="800"/>
                </a:spcAft>
                <a:buSzPts val="1000"/>
                <a:buFont typeface="Symbol" panose="05050102010706020507" pitchFamily="18" charset="2"/>
                <a:buChar char=""/>
                <a:tabLst>
                  <a:tab pos="457200" algn="l"/>
                </a:tabLst>
              </a:pPr>
              <a:r>
                <a:rPr lang="en-IN" sz="2000" kern="100" dirty="0">
                  <a:effectLst/>
                  <a:latin typeface="fkGroteskNeue"/>
                  <a:ea typeface="Calibri" panose="020F0502020204030204" pitchFamily="34" charset="0"/>
                  <a:cs typeface="Times New Roman" panose="02020603050405020304" pitchFamily="18" charset="0"/>
                </a:rPr>
                <a:t>By understanding historical traffic behaviour, the model can anticipate congestion, </a:t>
              </a:r>
              <a:r>
                <a:rPr lang="en-IN" sz="2000" b="1" kern="100" dirty="0">
                  <a:effectLst/>
                  <a:latin typeface="fkGroteskNeue"/>
                  <a:ea typeface="Calibri" panose="020F0502020204030204" pitchFamily="34" charset="0"/>
                  <a:cs typeface="Times New Roman" panose="02020603050405020304" pitchFamily="18" charset="0"/>
                </a:rPr>
                <a:t>optimize bandwidth allocation</a:t>
              </a:r>
              <a:r>
                <a:rPr lang="en-IN" sz="2000" kern="100" dirty="0">
                  <a:effectLst/>
                  <a:latin typeface="fkGroteskNeue"/>
                  <a:ea typeface="Calibri" panose="020F0502020204030204" pitchFamily="34" charset="0"/>
                  <a:cs typeface="Times New Roman" panose="02020603050405020304" pitchFamily="18" charset="0"/>
                </a:rPr>
                <a:t>, and </a:t>
              </a:r>
              <a:r>
                <a:rPr lang="en-IN" sz="2000" b="1" kern="100" dirty="0">
                  <a:effectLst/>
                  <a:latin typeface="fkGroteskNeue"/>
                  <a:ea typeface="Calibri" panose="020F0502020204030204" pitchFamily="34" charset="0"/>
                  <a:cs typeface="Times New Roman" panose="02020603050405020304" pitchFamily="18" charset="0"/>
                </a:rPr>
                <a:t>enhance Quality of Service (QoS)</a:t>
              </a:r>
              <a:r>
                <a:rPr lang="en-IN" sz="2000" kern="100" dirty="0">
                  <a:effectLst/>
                  <a:latin typeface="fkGroteskNeue"/>
                  <a:ea typeface="Calibri" panose="020F0502020204030204" pitchFamily="34" charset="0"/>
                  <a:cs typeface="Times New Roman" panose="02020603050405020304" pitchFamily="18" charset="0"/>
                </a:rPr>
                <a:t> in 5G networks.</a:t>
              </a:r>
            </a:p>
            <a:p>
              <a:pPr>
                <a:lnSpc>
                  <a:spcPct val="107000"/>
                </a:lnSpc>
                <a:spcAft>
                  <a:spcPts val="800"/>
                </a:spcAft>
              </a:pPr>
              <a:r>
                <a:rPr lang="en-IN" sz="2000" b="1" kern="100" dirty="0">
                  <a:effectLst/>
                  <a:latin typeface="fkGroteskNeue"/>
                  <a:ea typeface="Calibri" panose="020F0502020204030204" pitchFamily="34" charset="0"/>
                  <a:cs typeface="Times New Roman" panose="02020603050405020304" pitchFamily="18" charset="0"/>
                </a:rPr>
                <a:t>Analysing TCP Payloads for Traffic Classification</a:t>
              </a:r>
              <a:endParaRPr lang="en-IN" sz="2000" kern="100" dirty="0">
                <a:effectLst/>
                <a:latin typeface="fkGroteskNeue"/>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2000" kern="100" dirty="0">
                  <a:effectLst/>
                  <a:latin typeface="fkGroteskNeue"/>
                  <a:ea typeface="Calibri" panose="020F0502020204030204" pitchFamily="34" charset="0"/>
                  <a:cs typeface="Times New Roman" panose="02020603050405020304" pitchFamily="18" charset="0"/>
                </a:rPr>
                <a:t>Unlike traditional volume-based traffic analysis (e.g., packet counts, octets), </a:t>
              </a:r>
              <a:r>
                <a:rPr lang="en-IN" sz="2000" b="1" kern="100" dirty="0">
                  <a:effectLst/>
                  <a:latin typeface="fkGroteskNeue"/>
                  <a:ea typeface="Calibri" panose="020F0502020204030204" pitchFamily="34" charset="0"/>
                  <a:cs typeface="Times New Roman" panose="02020603050405020304" pitchFamily="18" charset="0"/>
                </a:rPr>
                <a:t>TCP payloads</a:t>
              </a:r>
              <a:r>
                <a:rPr lang="en-IN" sz="2000" kern="100" dirty="0">
                  <a:effectLst/>
                  <a:latin typeface="fkGroteskNeue"/>
                  <a:ea typeface="Calibri" panose="020F0502020204030204" pitchFamily="34" charset="0"/>
                  <a:cs typeface="Times New Roman" panose="02020603050405020304" pitchFamily="18" charset="0"/>
                </a:rPr>
                <a:t> provide insight into the </a:t>
              </a:r>
              <a:r>
                <a:rPr lang="en-IN" sz="2000" b="1" kern="100" dirty="0">
                  <a:effectLst/>
                  <a:latin typeface="fkGroteskNeue"/>
                  <a:ea typeface="Calibri" panose="020F0502020204030204" pitchFamily="34" charset="0"/>
                  <a:cs typeface="Times New Roman" panose="02020603050405020304" pitchFamily="18" charset="0"/>
                </a:rPr>
                <a:t>content and type of traffic</a:t>
              </a:r>
              <a:r>
                <a:rPr lang="en-IN" sz="2000" kern="100" dirty="0">
                  <a:effectLst/>
                  <a:latin typeface="fkGroteskNeue"/>
                  <a:ea typeface="Calibri" panose="020F0502020204030204" pitchFamily="34" charset="0"/>
                  <a:cs typeface="Times New Roman" panose="02020603050405020304" pitchFamily="18" charset="0"/>
                </a:rPr>
                <a:t>.</a:t>
              </a:r>
            </a:p>
            <a:p>
              <a:pPr marL="342900" lvl="0" indent="-342900">
                <a:lnSpc>
                  <a:spcPct val="107000"/>
                </a:lnSpc>
                <a:spcAft>
                  <a:spcPts val="800"/>
                </a:spcAft>
                <a:buSzPts val="1000"/>
                <a:buFont typeface="Symbol" panose="05050102010706020507" pitchFamily="18" charset="2"/>
                <a:buChar char=""/>
                <a:tabLst>
                  <a:tab pos="457200" algn="l"/>
                </a:tabLst>
              </a:pPr>
              <a:r>
                <a:rPr lang="en-IN" sz="2000" kern="100" dirty="0">
                  <a:effectLst/>
                  <a:latin typeface="fkGroteskNeue"/>
                  <a:ea typeface="Calibri" panose="020F0502020204030204" pitchFamily="34" charset="0"/>
                  <a:cs typeface="Times New Roman" panose="02020603050405020304" pitchFamily="18" charset="0"/>
                </a:rPr>
                <a:t>TCP payload analysis helps in:</a:t>
              </a:r>
            </a:p>
            <a:p>
              <a:pPr marL="742950" lvl="1" indent="-285750">
                <a:lnSpc>
                  <a:spcPct val="107000"/>
                </a:lnSpc>
                <a:spcAft>
                  <a:spcPts val="800"/>
                </a:spcAft>
                <a:buSzPts val="1000"/>
                <a:buFont typeface="Courier New" panose="02070309020205020404" pitchFamily="49" charset="0"/>
                <a:buChar char="o"/>
                <a:tabLst>
                  <a:tab pos="914400" algn="l"/>
                </a:tabLst>
              </a:pPr>
              <a:r>
                <a:rPr lang="en-IN" sz="2000" kern="100" dirty="0">
                  <a:effectLst/>
                  <a:latin typeface="fkGroteskNeue"/>
                  <a:ea typeface="Calibri" panose="020F0502020204030204" pitchFamily="34" charset="0"/>
                  <a:cs typeface="Times New Roman" panose="02020603050405020304" pitchFamily="18" charset="0"/>
                </a:rPr>
                <a:t>Identifying different applications (e.g., video streaming, VoIP, file transfers).</a:t>
              </a:r>
            </a:p>
            <a:p>
              <a:pPr marL="742950" lvl="1" indent="-285750">
                <a:lnSpc>
                  <a:spcPct val="107000"/>
                </a:lnSpc>
                <a:spcAft>
                  <a:spcPts val="800"/>
                </a:spcAft>
                <a:buSzPts val="1000"/>
                <a:buFont typeface="Courier New" panose="02070309020205020404" pitchFamily="49" charset="0"/>
                <a:buChar char="o"/>
                <a:tabLst>
                  <a:tab pos="914400" algn="l"/>
                </a:tabLst>
              </a:pPr>
              <a:r>
                <a:rPr lang="en-IN" sz="2000" kern="100" dirty="0">
                  <a:effectLst/>
                  <a:latin typeface="fkGroteskNeue"/>
                  <a:ea typeface="Calibri" panose="020F0502020204030204" pitchFamily="34" charset="0"/>
                  <a:cs typeface="Times New Roman" panose="02020603050405020304" pitchFamily="18" charset="0"/>
                </a:rPr>
                <a:t>Detecting anomalies such as </a:t>
              </a:r>
              <a:r>
                <a:rPr lang="en-IN" sz="2000" b="1" kern="100" dirty="0">
                  <a:effectLst/>
                  <a:latin typeface="fkGroteskNeue"/>
                  <a:ea typeface="Calibri" panose="020F0502020204030204" pitchFamily="34" charset="0"/>
                  <a:cs typeface="Times New Roman" panose="02020603050405020304" pitchFamily="18" charset="0"/>
                </a:rPr>
                <a:t>DDoS attacks</a:t>
              </a:r>
              <a:r>
                <a:rPr lang="en-IN" sz="2000" kern="100" dirty="0">
                  <a:effectLst/>
                  <a:latin typeface="fkGroteskNeue"/>
                  <a:ea typeface="Calibri" panose="020F0502020204030204" pitchFamily="34" charset="0"/>
                  <a:cs typeface="Times New Roman" panose="02020603050405020304" pitchFamily="18" charset="0"/>
                </a:rPr>
                <a:t> or </a:t>
              </a:r>
              <a:r>
                <a:rPr lang="en-IN" sz="2000" b="1" kern="100" dirty="0">
                  <a:effectLst/>
                  <a:latin typeface="fkGroteskNeue"/>
                  <a:ea typeface="Calibri" panose="020F0502020204030204" pitchFamily="34" charset="0"/>
                  <a:cs typeface="Times New Roman" panose="02020603050405020304" pitchFamily="18" charset="0"/>
                </a:rPr>
                <a:t>latency-sensitive traffic</a:t>
              </a:r>
              <a:r>
                <a:rPr lang="en-IN" sz="2000" kern="100" dirty="0">
                  <a:effectLst/>
                  <a:latin typeface="fkGroteskNeue"/>
                  <a:ea typeface="Calibri" panose="020F0502020204030204" pitchFamily="34" charset="0"/>
                  <a:cs typeface="Times New Roman" panose="02020603050405020304" pitchFamily="18" charset="0"/>
                </a:rPr>
                <a:t>.</a:t>
              </a:r>
            </a:p>
            <a:p>
              <a:pPr marL="742950" lvl="1" indent="-285750">
                <a:lnSpc>
                  <a:spcPct val="107000"/>
                </a:lnSpc>
                <a:spcAft>
                  <a:spcPts val="800"/>
                </a:spcAft>
                <a:buSzPts val="1000"/>
                <a:buFont typeface="Courier New" panose="02070309020205020404" pitchFamily="49" charset="0"/>
                <a:buChar char="o"/>
                <a:tabLst>
                  <a:tab pos="914400" algn="l"/>
                </a:tabLst>
              </a:pPr>
              <a:r>
                <a:rPr lang="en-IN" sz="2000" kern="100" dirty="0">
                  <a:effectLst/>
                  <a:latin typeface="fkGroteskNeue"/>
                  <a:ea typeface="Calibri" panose="020F0502020204030204" pitchFamily="34" charset="0"/>
                  <a:cs typeface="Times New Roman" panose="02020603050405020304" pitchFamily="18" charset="0"/>
                </a:rPr>
                <a:t>Allocating network resources more effectively for </a:t>
              </a:r>
              <a:r>
                <a:rPr lang="en-IN" sz="2000" b="1" kern="100" dirty="0">
                  <a:effectLst/>
                  <a:latin typeface="fkGroteskNeue"/>
                  <a:ea typeface="Calibri" panose="020F0502020204030204" pitchFamily="34" charset="0"/>
                  <a:cs typeface="Times New Roman" panose="02020603050405020304" pitchFamily="18" charset="0"/>
                </a:rPr>
                <a:t>low-latency and high-priority</a:t>
              </a:r>
              <a:r>
                <a:rPr lang="en-IN" sz="2000" kern="100" dirty="0">
                  <a:effectLst/>
                  <a:latin typeface="fkGroteskNeue"/>
                  <a:ea typeface="Calibri" panose="020F0502020204030204" pitchFamily="34" charset="0"/>
                  <a:cs typeface="Times New Roman" panose="02020603050405020304" pitchFamily="18" charset="0"/>
                </a:rPr>
                <a:t> services.</a:t>
              </a:r>
            </a:p>
            <a:p>
              <a:pPr>
                <a:lnSpc>
                  <a:spcPct val="107000"/>
                </a:lnSpc>
                <a:spcAft>
                  <a:spcPts val="800"/>
                </a:spcAft>
              </a:pPr>
              <a:r>
                <a:rPr lang="en-IN" sz="2000" b="1" kern="100" dirty="0">
                  <a:effectLst/>
                  <a:latin typeface="fkGroteskNeue"/>
                  <a:ea typeface="Calibri" panose="020F0502020204030204" pitchFamily="34" charset="0"/>
                  <a:cs typeface="Times New Roman" panose="02020603050405020304" pitchFamily="18" charset="0"/>
                </a:rPr>
                <a:t>Use of ML/DL Techniques for Prediction</a:t>
              </a:r>
              <a:endParaRPr lang="en-IN" sz="2000" kern="100" dirty="0">
                <a:effectLst/>
                <a:latin typeface="fkGroteskNeue"/>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2000" kern="100" dirty="0">
                  <a:effectLst/>
                  <a:latin typeface="fkGroteskNeue"/>
                  <a:ea typeface="Calibri" panose="020F0502020204030204" pitchFamily="34" charset="0"/>
                  <a:cs typeface="Times New Roman" panose="02020603050405020304" pitchFamily="18" charset="0"/>
                </a:rPr>
                <a:t>The system employs </a:t>
              </a:r>
              <a:r>
                <a:rPr lang="en-IN" sz="2000" b="1" kern="100" dirty="0">
                  <a:effectLst/>
                  <a:latin typeface="fkGroteskNeue"/>
                  <a:ea typeface="Calibri" panose="020F0502020204030204" pitchFamily="34" charset="0"/>
                  <a:cs typeface="Times New Roman" panose="02020603050405020304" pitchFamily="18" charset="0"/>
                </a:rPr>
                <a:t>machine learning (ML) and deep learning (DL) models</a:t>
              </a:r>
              <a:r>
                <a:rPr lang="en-IN" sz="2000" kern="100" dirty="0">
                  <a:effectLst/>
                  <a:latin typeface="fkGroteskNeue"/>
                  <a:ea typeface="Calibri" panose="020F0502020204030204" pitchFamily="34" charset="0"/>
                  <a:cs typeface="Times New Roman" panose="02020603050405020304" pitchFamily="18" charset="0"/>
                </a:rPr>
                <a:t> to analyse traffic patterns.</a:t>
              </a:r>
            </a:p>
            <a:p>
              <a:pPr marL="342900" lvl="0" indent="-342900">
                <a:lnSpc>
                  <a:spcPct val="107000"/>
                </a:lnSpc>
                <a:spcAft>
                  <a:spcPts val="800"/>
                </a:spcAft>
                <a:buSzPts val="1000"/>
                <a:buFont typeface="Symbol" panose="05050102010706020507" pitchFamily="18" charset="2"/>
                <a:buChar char=""/>
                <a:tabLst>
                  <a:tab pos="457200" algn="l"/>
                </a:tabLst>
              </a:pPr>
              <a:r>
                <a:rPr lang="en-IN" sz="2000" b="1" kern="100" dirty="0">
                  <a:effectLst/>
                  <a:latin typeface="fkGroteskNeue"/>
                  <a:ea typeface="Calibri" panose="020F0502020204030204" pitchFamily="34" charset="0"/>
                  <a:cs typeface="Times New Roman" panose="02020603050405020304" pitchFamily="18" charset="0"/>
                </a:rPr>
                <a:t>Key techniques used:</a:t>
              </a:r>
              <a:endParaRPr lang="en-IN" sz="2000" kern="100" dirty="0">
                <a:effectLst/>
                <a:latin typeface="fkGroteskNeue"/>
                <a:ea typeface="Calibri" panose="020F0502020204030204" pitchFamily="34" charset="0"/>
                <a:cs typeface="Times New Roman" panose="02020603050405020304" pitchFamily="18" charset="0"/>
              </a:endParaRPr>
            </a:p>
            <a:p>
              <a:pPr marL="742950" lvl="1" indent="-285750">
                <a:lnSpc>
                  <a:spcPct val="107000"/>
                </a:lnSpc>
                <a:spcAft>
                  <a:spcPts val="800"/>
                </a:spcAft>
                <a:buSzPts val="1000"/>
                <a:buFont typeface="Courier New" panose="02070309020205020404" pitchFamily="49" charset="0"/>
                <a:buChar char="o"/>
                <a:tabLst>
                  <a:tab pos="914400" algn="l"/>
                </a:tabLst>
              </a:pPr>
              <a:r>
                <a:rPr lang="en-IN" sz="2000" b="1" kern="100" dirty="0">
                  <a:effectLst/>
                  <a:latin typeface="fkGroteskNeue"/>
                  <a:ea typeface="Calibri" panose="020F0502020204030204" pitchFamily="34" charset="0"/>
                  <a:cs typeface="Times New Roman" panose="02020603050405020304" pitchFamily="18" charset="0"/>
                </a:rPr>
                <a:t>Long Short-Term Memory (LSTM)</a:t>
              </a:r>
              <a:r>
                <a:rPr lang="en-IN" sz="2000" kern="100" dirty="0">
                  <a:effectLst/>
                  <a:latin typeface="fkGroteskNeue"/>
                  <a:ea typeface="Calibri" panose="020F0502020204030204" pitchFamily="34" charset="0"/>
                  <a:cs typeface="Times New Roman" panose="02020603050405020304" pitchFamily="18" charset="0"/>
                </a:rPr>
                <a:t>: Captures long-term dependencies in time-series data.</a:t>
              </a:r>
            </a:p>
            <a:p>
              <a:pPr marL="742950" lvl="1" indent="-285750">
                <a:lnSpc>
                  <a:spcPct val="107000"/>
                </a:lnSpc>
                <a:spcAft>
                  <a:spcPts val="800"/>
                </a:spcAft>
                <a:buSzPts val="1000"/>
                <a:buFont typeface="Courier New" panose="02070309020205020404" pitchFamily="49" charset="0"/>
                <a:buChar char="o"/>
                <a:tabLst>
                  <a:tab pos="914400" algn="l"/>
                </a:tabLst>
              </a:pPr>
              <a:r>
                <a:rPr lang="en-IN" sz="2000" b="1" kern="100" dirty="0" err="1">
                  <a:effectLst/>
                  <a:latin typeface="fkGroteskNeue"/>
                  <a:ea typeface="Calibri" panose="020F0502020204030204" pitchFamily="34" charset="0"/>
                  <a:cs typeface="Times New Roman" panose="02020603050405020304" pitchFamily="18" charset="0"/>
                </a:rPr>
                <a:t>AutorReressive</a:t>
              </a:r>
              <a:r>
                <a:rPr lang="en-IN" sz="2000" b="1" kern="100" dirty="0">
                  <a:effectLst/>
                  <a:latin typeface="fkGroteskNeue"/>
                  <a:ea typeface="Calibri" panose="020F0502020204030204" pitchFamily="34" charset="0"/>
                  <a:cs typeface="Times New Roman" panose="02020603050405020304" pitchFamily="18" charset="0"/>
                </a:rPr>
                <a:t> Integrated Moving Average (ARIMA)</a:t>
              </a:r>
              <a:r>
                <a:rPr lang="en-IN" sz="2000" kern="100" dirty="0">
                  <a:effectLst/>
                  <a:latin typeface="fkGroteskNeue"/>
                  <a:ea typeface="Calibri" panose="020F0502020204030204" pitchFamily="34" charset="0"/>
                  <a:cs typeface="Times New Roman" panose="02020603050405020304" pitchFamily="18" charset="0"/>
                </a:rPr>
                <a:t>: A classical statistical approach for short-term forecasting.</a:t>
              </a:r>
            </a:p>
            <a:p>
              <a:pPr marL="742950" lvl="1" indent="-285750">
                <a:lnSpc>
                  <a:spcPct val="107000"/>
                </a:lnSpc>
                <a:spcAft>
                  <a:spcPts val="800"/>
                </a:spcAft>
                <a:buSzPts val="1000"/>
                <a:buFont typeface="Courier New" panose="02070309020205020404" pitchFamily="49" charset="0"/>
                <a:buChar char="o"/>
                <a:tabLst>
                  <a:tab pos="914400" algn="l"/>
                </a:tabLst>
              </a:pPr>
              <a:r>
                <a:rPr lang="en-IN" sz="2000" b="1" kern="100" dirty="0">
                  <a:effectLst/>
                  <a:latin typeface="fkGroteskNeue"/>
                  <a:ea typeface="Calibri" panose="020F0502020204030204" pitchFamily="34" charset="0"/>
                  <a:cs typeface="Times New Roman" panose="02020603050405020304" pitchFamily="18" charset="0"/>
                </a:rPr>
                <a:t>Facebook Prophet</a:t>
              </a:r>
              <a:r>
                <a:rPr lang="en-IN" sz="2000" kern="100" dirty="0">
                  <a:effectLst/>
                  <a:latin typeface="fkGroteskNeue"/>
                  <a:ea typeface="Calibri" panose="020F0502020204030204" pitchFamily="34" charset="0"/>
                  <a:cs typeface="Times New Roman" panose="02020603050405020304" pitchFamily="18" charset="0"/>
                </a:rPr>
                <a:t>: Handles trends and seasonality in traffic data.</a:t>
              </a:r>
            </a:p>
            <a:p>
              <a:pPr marL="742950" lvl="1" indent="-285750">
                <a:lnSpc>
                  <a:spcPct val="107000"/>
                </a:lnSpc>
                <a:spcAft>
                  <a:spcPts val="800"/>
                </a:spcAft>
                <a:buSzPts val="1000"/>
                <a:buFont typeface="Courier New" panose="02070309020205020404" pitchFamily="49" charset="0"/>
                <a:buChar char="o"/>
                <a:tabLst>
                  <a:tab pos="914400" algn="l"/>
                </a:tabLst>
              </a:pPr>
              <a:r>
                <a:rPr lang="en-IN" sz="2000" b="1" kern="100" dirty="0">
                  <a:effectLst/>
                  <a:latin typeface="fkGroteskNeue"/>
                  <a:ea typeface="Calibri" panose="020F0502020204030204" pitchFamily="34" charset="0"/>
                  <a:cs typeface="Times New Roman" panose="02020603050405020304" pitchFamily="18" charset="0"/>
                </a:rPr>
                <a:t>Hybrid Models</a:t>
              </a:r>
              <a:r>
                <a:rPr lang="en-IN" sz="2000" kern="100" dirty="0">
                  <a:effectLst/>
                  <a:latin typeface="fkGroteskNeue"/>
                  <a:ea typeface="Calibri" panose="020F0502020204030204" pitchFamily="34" charset="0"/>
                  <a:cs typeface="Times New Roman" panose="02020603050405020304" pitchFamily="18" charset="0"/>
                </a:rPr>
                <a:t>: Combining LSTM with ARIMA/Prophet for better accuracy.</a:t>
              </a:r>
            </a:p>
            <a:p>
              <a:pPr marL="342900" lvl="0" indent="-342900">
                <a:lnSpc>
                  <a:spcPct val="107000"/>
                </a:lnSpc>
                <a:spcAft>
                  <a:spcPts val="800"/>
                </a:spcAft>
                <a:buSzPts val="1000"/>
                <a:buFont typeface="Symbol" panose="05050102010706020507" pitchFamily="18" charset="2"/>
                <a:buChar char=""/>
                <a:tabLst>
                  <a:tab pos="457200" algn="l"/>
                </a:tabLst>
              </a:pPr>
              <a:r>
                <a:rPr lang="en-IN" sz="2000" kern="100" dirty="0">
                  <a:effectLst/>
                  <a:latin typeface="fkGroteskNeue"/>
                  <a:ea typeface="Calibri" panose="020F0502020204030204" pitchFamily="34" charset="0"/>
                  <a:cs typeface="Times New Roman" panose="02020603050405020304" pitchFamily="18" charset="0"/>
                </a:rPr>
                <a:t>These models help in </a:t>
              </a:r>
              <a:r>
                <a:rPr lang="en-IN" sz="2000" b="1" kern="100" dirty="0">
                  <a:effectLst/>
                  <a:latin typeface="fkGroteskNeue"/>
                  <a:ea typeface="Calibri" panose="020F0502020204030204" pitchFamily="34" charset="0"/>
                  <a:cs typeface="Times New Roman" panose="02020603050405020304" pitchFamily="18" charset="0"/>
                </a:rPr>
                <a:t>real-time traffic prediction</a:t>
              </a:r>
              <a:r>
                <a:rPr lang="en-IN" sz="2000" kern="100" dirty="0">
                  <a:effectLst/>
                  <a:latin typeface="fkGroteskNeue"/>
                  <a:ea typeface="Calibri" panose="020F0502020204030204" pitchFamily="34" charset="0"/>
                  <a:cs typeface="Times New Roman" panose="02020603050405020304" pitchFamily="18" charset="0"/>
                </a:rPr>
                <a:t> to ensure proactive </a:t>
              </a:r>
              <a:r>
                <a:rPr lang="en-IN" sz="2000" b="1" kern="100" dirty="0">
                  <a:effectLst/>
                  <a:latin typeface="fkGroteskNeue"/>
                  <a:ea typeface="Calibri" panose="020F0502020204030204" pitchFamily="34" charset="0"/>
                  <a:cs typeface="Times New Roman" panose="02020603050405020304" pitchFamily="18" charset="0"/>
                </a:rPr>
                <a:t>QoS management</a:t>
              </a:r>
              <a:r>
                <a:rPr lang="en-IN" sz="2000" kern="100" dirty="0">
                  <a:effectLst/>
                  <a:latin typeface="fkGroteskNeue"/>
                  <a:ea typeface="Calibri" panose="020F0502020204030204" pitchFamily="34" charset="0"/>
                  <a:cs typeface="Times New Roman" panose="02020603050405020304" pitchFamily="18" charset="0"/>
                </a:rPr>
                <a:t> in 5G networks.</a:t>
              </a:r>
            </a:p>
            <a:p>
              <a:pPr>
                <a:lnSpc>
                  <a:spcPct val="107000"/>
                </a:lnSpc>
                <a:spcAft>
                  <a:spcPts val="800"/>
                </a:spcAft>
              </a:pPr>
              <a:r>
                <a:rPr lang="en-IN" sz="2000" kern="100" dirty="0">
                  <a:effectLst/>
                  <a:latin typeface="fkGroteskNeue"/>
                  <a:ea typeface="Calibri" panose="020F0502020204030204" pitchFamily="34" charset="0"/>
                  <a:cs typeface="Times New Roman" panose="02020603050405020304" pitchFamily="18" charset="0"/>
                </a:rPr>
                <a:t> </a:t>
              </a:r>
            </a:p>
          </p:txBody>
        </p:sp>
        <p:sp>
          <p:nvSpPr>
            <p:cNvPr id="11" name="TextBox 11">
              <a:extLst>
                <a:ext uri="{FF2B5EF4-FFF2-40B4-BE49-F238E27FC236}">
                  <a16:creationId xmlns:a16="http://schemas.microsoft.com/office/drawing/2014/main" id="{CA22FA71-BDA4-98C6-0F40-6F51441DE2BA}"/>
                </a:ext>
              </a:extLst>
            </p:cNvPr>
            <p:cNvSpPr txBox="1"/>
            <p:nvPr/>
          </p:nvSpPr>
          <p:spPr>
            <a:xfrm>
              <a:off x="378023" y="1109663"/>
              <a:ext cx="6237883" cy="549639"/>
            </a:xfrm>
            <a:prstGeom prst="rect">
              <a:avLst/>
            </a:prstGeom>
          </p:spPr>
          <p:txBody>
            <a:bodyPr lIns="0" tIns="0" rIns="0" bIns="0" rtlCol="0" anchor="t">
              <a:spAutoFit/>
            </a:bodyPr>
            <a:lstStyle/>
            <a:p>
              <a:pPr algn="l">
                <a:lnSpc>
                  <a:spcPts val="3562"/>
                </a:lnSpc>
              </a:pPr>
              <a:endParaRPr lang="en-US" sz="2187" dirty="0">
                <a:solidFill>
                  <a:srgbClr val="161613"/>
                </a:solidFill>
                <a:latin typeface="Inter"/>
                <a:ea typeface="Inter"/>
                <a:cs typeface="Inter"/>
                <a:sym typeface="Inter"/>
              </a:endParaRPr>
            </a:p>
          </p:txBody>
        </p:sp>
      </p:grpSp>
    </p:spTree>
    <p:extLst>
      <p:ext uri="{BB962C8B-B14F-4D97-AF65-F5344CB8AC3E}">
        <p14:creationId xmlns:p14="http://schemas.microsoft.com/office/powerpoint/2010/main" val="42329097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8F6AAA-8772-0D76-66DE-6DD2CDD7CF4C}"/>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D916839A-247D-E7B8-CA02-B68295F449BC}"/>
              </a:ext>
            </a:extLst>
          </p:cNvPr>
          <p:cNvGrpSpPr/>
          <p:nvPr/>
        </p:nvGrpSpPr>
        <p:grpSpPr>
          <a:xfrm>
            <a:off x="0" y="0"/>
            <a:ext cx="18288000" cy="10287000"/>
            <a:chOff x="0" y="0"/>
            <a:chExt cx="24384000" cy="13716000"/>
          </a:xfrm>
        </p:grpSpPr>
        <p:sp>
          <p:nvSpPr>
            <p:cNvPr id="3" name="Freeform 3">
              <a:extLst>
                <a:ext uri="{FF2B5EF4-FFF2-40B4-BE49-F238E27FC236}">
                  <a16:creationId xmlns:a16="http://schemas.microsoft.com/office/drawing/2014/main" id="{E3D3FE0A-DE25-904A-C5EF-FA385B2721BD}"/>
                </a:ext>
              </a:extLst>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E6E2DB"/>
            </a:solidFill>
          </p:spPr>
          <p:txBody>
            <a:bodyPr/>
            <a:lstStyle/>
            <a:p>
              <a:endParaRPr lang="en-IN" dirty="0"/>
            </a:p>
          </p:txBody>
        </p:sp>
      </p:grpSp>
      <p:pic>
        <p:nvPicPr>
          <p:cNvPr id="4" name="Picture 3" descr="Network Traffic Optimization Flowchart">
            <a:extLst>
              <a:ext uri="{FF2B5EF4-FFF2-40B4-BE49-F238E27FC236}">
                <a16:creationId xmlns:a16="http://schemas.microsoft.com/office/drawing/2014/main" id="{B4D73A4F-475E-7FC5-4A63-DD120704DB2C}"/>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43400" y="-13716"/>
            <a:ext cx="8763000" cy="10287000"/>
          </a:xfrm>
          <a:prstGeom prst="rect">
            <a:avLst/>
          </a:prstGeom>
          <a:noFill/>
          <a:ln>
            <a:noFill/>
          </a:ln>
        </p:spPr>
      </p:pic>
    </p:spTree>
    <p:extLst>
      <p:ext uri="{BB962C8B-B14F-4D97-AF65-F5344CB8AC3E}">
        <p14:creationId xmlns:p14="http://schemas.microsoft.com/office/powerpoint/2010/main" val="2943462131"/>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TM04033925[[fn=Droplet]]</Template>
  <TotalTime>1486</TotalTime>
  <Words>3452</Words>
  <Application>Microsoft Office PowerPoint</Application>
  <PresentationFormat>Custom</PresentationFormat>
  <Paragraphs>310</Paragraphs>
  <Slides>22</Slides>
  <Notes>22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22</vt:i4>
      </vt:variant>
    </vt:vector>
  </HeadingPairs>
  <TitlesOfParts>
    <vt:vector size="36" baseType="lpstr">
      <vt:lpstr>Wingdings</vt:lpstr>
      <vt:lpstr>Symbol</vt:lpstr>
      <vt:lpstr>DM Sans</vt:lpstr>
      <vt:lpstr>Inter</vt:lpstr>
      <vt:lpstr>Calibri</vt:lpstr>
      <vt:lpstr>fkGroteskNeue</vt:lpstr>
      <vt:lpstr>Times New Roman</vt:lpstr>
      <vt:lpstr>var(--font-berkeley-mono)</vt:lpstr>
      <vt:lpstr>Tw Cen MT</vt:lpstr>
      <vt:lpstr>Microsoft Sans Serif</vt:lpstr>
      <vt:lpstr>var(--font-fk-grotesk)</vt:lpstr>
      <vt:lpstr>Courier New</vt:lpstr>
      <vt:lpstr>Arial</vt:lpstr>
      <vt:lpstr>Droplet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Network-Traffic-Predictive-Analytics-Optimizing-5G-Resource-Allocation-with-Machine-Learning.pptx</dc:title>
  <dc:creator>lenovo</dc:creator>
  <cp:lastModifiedBy>Aarindam Raina</cp:lastModifiedBy>
  <cp:revision>14</cp:revision>
  <dcterms:created xsi:type="dcterms:W3CDTF">2006-08-16T00:00:00Z</dcterms:created>
  <dcterms:modified xsi:type="dcterms:W3CDTF">2025-03-17T09:08:45Z</dcterms:modified>
  <dc:identifier>DAGY7LuWV1E</dc:identifier>
</cp:coreProperties>
</file>

<file path=docProps/thumbnail.jpeg>
</file>